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3"/>
  </p:notesMasterIdLst>
  <p:sldIdLst>
    <p:sldId id="256" r:id="rId4"/>
    <p:sldId id="274" r:id="rId5"/>
    <p:sldId id="305" r:id="rId6"/>
    <p:sldId id="257" r:id="rId7"/>
    <p:sldId id="273" r:id="rId8"/>
    <p:sldId id="278" r:id="rId9"/>
    <p:sldId id="260" r:id="rId10"/>
    <p:sldId id="259" r:id="rId11"/>
    <p:sldId id="302" r:id="rId12"/>
    <p:sldId id="303" r:id="rId13"/>
    <p:sldId id="261" r:id="rId14"/>
    <p:sldId id="262" r:id="rId15"/>
    <p:sldId id="264" r:id="rId16"/>
    <p:sldId id="271" r:id="rId17"/>
    <p:sldId id="283" r:id="rId18"/>
    <p:sldId id="304" r:id="rId19"/>
    <p:sldId id="286" r:id="rId20"/>
    <p:sldId id="289" r:id="rId21"/>
    <p:sldId id="298" r:id="rId22"/>
    <p:sldId id="300" r:id="rId23"/>
    <p:sldId id="301" r:id="rId24"/>
    <p:sldId id="295" r:id="rId25"/>
    <p:sldId id="296" r:id="rId26"/>
    <p:sldId id="297" r:id="rId27"/>
    <p:sldId id="277" r:id="rId28"/>
    <p:sldId id="268" r:id="rId29"/>
    <p:sldId id="267" r:id="rId30"/>
    <p:sldId id="282"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p:cViewPr varScale="1">
        <p:scale>
          <a:sx n="74" d="100"/>
          <a:sy n="74" d="100"/>
        </p:scale>
        <p:origin x="120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c:v>
                </c:pt>
              </c:strCache>
            </c:strRef>
          </c:tx>
          <c:cat>
            <c:strRef>
              <c:f>Sheet1!$A$2:$A$5</c:f>
              <c:strCache>
                <c:ptCount val="4"/>
                <c:pt idx="0">
                  <c:v>0 to 7</c:v>
                </c:pt>
                <c:pt idx="1">
                  <c:v>7 to 10</c:v>
                </c:pt>
                <c:pt idx="2">
                  <c:v>10 to 13</c:v>
                </c:pt>
                <c:pt idx="3">
                  <c:v>13+</c:v>
                </c:pt>
              </c:strCache>
            </c:strRef>
          </c:cat>
          <c:val>
            <c:numRef>
              <c:f>Sheet1!$B$2:$B$5</c:f>
              <c:numCache>
                <c:formatCode>General</c:formatCode>
                <c:ptCount val="4"/>
                <c:pt idx="0">
                  <c:v>117.55</c:v>
                </c:pt>
                <c:pt idx="1">
                  <c:v>123.18600000000001</c:v>
                </c:pt>
                <c:pt idx="2">
                  <c:v>120.7</c:v>
                </c:pt>
                <c:pt idx="3">
                  <c:v>122.34399999999999</c:v>
                </c:pt>
              </c:numCache>
            </c:numRef>
          </c:val>
          <c:smooth val="0"/>
        </c:ser>
        <c:ser>
          <c:idx val="1"/>
          <c:order val="1"/>
          <c:tx>
            <c:strRef>
              <c:f>Sheet1!$C$1</c:f>
              <c:strCache>
                <c:ptCount val="1"/>
                <c:pt idx="0">
                  <c:v>Control</c:v>
                </c:pt>
              </c:strCache>
            </c:strRef>
          </c:tx>
          <c:cat>
            <c:strRef>
              <c:f>Sheet1!$A$2:$A$5</c:f>
              <c:strCache>
                <c:ptCount val="4"/>
                <c:pt idx="0">
                  <c:v>0 to 7</c:v>
                </c:pt>
                <c:pt idx="1">
                  <c:v>7 to 10</c:v>
                </c:pt>
                <c:pt idx="2">
                  <c:v>10 to 13</c:v>
                </c:pt>
                <c:pt idx="3">
                  <c:v>13+</c:v>
                </c:pt>
              </c:strCache>
            </c:strRef>
          </c:cat>
          <c:val>
            <c:numRef>
              <c:f>Sheet1!$C$2:$C$5</c:f>
              <c:numCache>
                <c:formatCode>General</c:formatCode>
                <c:ptCount val="4"/>
                <c:pt idx="0">
                  <c:v>121.617</c:v>
                </c:pt>
                <c:pt idx="1">
                  <c:v>118.941</c:v>
                </c:pt>
                <c:pt idx="2">
                  <c:v>119.544</c:v>
                </c:pt>
                <c:pt idx="3">
                  <c:v>116.846</c:v>
                </c:pt>
              </c:numCache>
            </c:numRef>
          </c:val>
          <c:smooth val="0"/>
        </c:ser>
        <c:dLbls>
          <c:showLegendKey val="0"/>
          <c:showVal val="0"/>
          <c:showCatName val="0"/>
          <c:showSerName val="0"/>
          <c:showPercent val="0"/>
          <c:showBubbleSize val="0"/>
        </c:dLbls>
        <c:marker val="1"/>
        <c:smooth val="0"/>
        <c:axId val="337075888"/>
        <c:axId val="337079416"/>
      </c:lineChart>
      <c:catAx>
        <c:axId val="337075888"/>
        <c:scaling>
          <c:orientation val="minMax"/>
        </c:scaling>
        <c:delete val="0"/>
        <c:axPos val="b"/>
        <c:numFmt formatCode="General" sourceLinked="0"/>
        <c:majorTickMark val="out"/>
        <c:minorTickMark val="none"/>
        <c:tickLblPos val="nextTo"/>
        <c:crossAx val="337079416"/>
        <c:crosses val="autoZero"/>
        <c:auto val="1"/>
        <c:lblAlgn val="ctr"/>
        <c:lblOffset val="100"/>
        <c:noMultiLvlLbl val="0"/>
      </c:catAx>
      <c:valAx>
        <c:axId val="337079416"/>
        <c:scaling>
          <c:orientation val="minMax"/>
        </c:scaling>
        <c:delete val="0"/>
        <c:axPos val="l"/>
        <c:majorGridlines/>
        <c:numFmt formatCode="General" sourceLinked="1"/>
        <c:majorTickMark val="out"/>
        <c:minorTickMark val="none"/>
        <c:tickLblPos val="nextTo"/>
        <c:crossAx val="337075888"/>
        <c:crosses val="autoZero"/>
        <c:crossBetween val="between"/>
      </c:valAx>
    </c:plotArea>
    <c:legend>
      <c:legendPos val="r"/>
      <c:layout/>
      <c:overlay val="0"/>
    </c:legend>
    <c:plotVisOnly val="1"/>
    <c:dispBlanksAs val="gap"/>
    <c:showDLblsOverMax val="0"/>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FE1FF-5714-48AB-B199-4FE062342AAA}" type="datetimeFigureOut">
              <a:rPr lang="en-US" smtClean="0"/>
              <a:t>6/20/2016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2CB4C-AA9C-4C1C-A927-6FB278B4237B}" type="slidenum">
              <a:rPr lang="en-US" smtClean="0"/>
              <a:t>‹#›</a:t>
            </a:fld>
            <a:endParaRPr lang="en-US" dirty="0"/>
          </a:p>
        </p:txBody>
      </p:sp>
    </p:spTree>
    <p:extLst>
      <p:ext uri="{BB962C8B-B14F-4D97-AF65-F5344CB8AC3E}">
        <p14:creationId xmlns:p14="http://schemas.microsoft.com/office/powerpoint/2010/main" val="361601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Jenn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1</a:t>
            </a:fld>
            <a:endParaRPr lang="en-US" dirty="0"/>
          </a:p>
        </p:txBody>
      </p:sp>
    </p:spTree>
    <p:extLst>
      <p:ext uri="{BB962C8B-B14F-4D97-AF65-F5344CB8AC3E}">
        <p14:creationId xmlns:p14="http://schemas.microsoft.com/office/powerpoint/2010/main" val="81930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Jenn</a:t>
            </a:r>
            <a:endParaRPr lang="en-US" dirty="0" smtClean="0"/>
          </a:p>
          <a:p>
            <a:r>
              <a:rPr lang="en-US" dirty="0" smtClean="0"/>
              <a:t>Interventions to be discussed today center around or</a:t>
            </a:r>
            <a:r>
              <a:rPr lang="en-US" baseline="0" dirty="0" smtClean="0"/>
              <a:t> boils down to this kind of big question (first one)…</a:t>
            </a:r>
          </a:p>
          <a:p>
            <a:r>
              <a:rPr lang="en-US" baseline="0" dirty="0" smtClean="0"/>
              <a:t>And encourages all of us to sit with this big question (second one)…</a:t>
            </a:r>
          </a:p>
        </p:txBody>
      </p:sp>
      <p:sp>
        <p:nvSpPr>
          <p:cNvPr id="4" name="Slide Number Placeholder 3"/>
          <p:cNvSpPr>
            <a:spLocks noGrp="1"/>
          </p:cNvSpPr>
          <p:nvPr>
            <p:ph type="sldNum" sz="quarter" idx="10"/>
          </p:nvPr>
        </p:nvSpPr>
        <p:spPr/>
        <p:txBody>
          <a:bodyPr/>
          <a:lstStyle/>
          <a:p>
            <a:fld id="{C6A2CB4C-AA9C-4C1C-A927-6FB278B4237B}" type="slidenum">
              <a:rPr lang="en-US" smtClean="0"/>
              <a:t>11</a:t>
            </a:fld>
            <a:endParaRPr lang="en-US" dirty="0"/>
          </a:p>
        </p:txBody>
      </p:sp>
    </p:spTree>
    <p:extLst>
      <p:ext uri="{BB962C8B-B14F-4D97-AF65-F5344CB8AC3E}">
        <p14:creationId xmlns:p14="http://schemas.microsoft.com/office/powerpoint/2010/main" val="184015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Jenn</a:t>
            </a:r>
            <a:endParaRPr lang="en-US" dirty="0" smtClean="0"/>
          </a:p>
          <a:p>
            <a:endParaRPr lang="en-US" dirty="0" smtClean="0"/>
          </a:p>
          <a:p>
            <a:r>
              <a:rPr lang="en-US" dirty="0" smtClean="0"/>
              <a:t>This is where we will each discuss our own (and</a:t>
            </a:r>
            <a:r>
              <a:rPr lang="en-US" baseline="0" dirty="0" smtClean="0"/>
              <a:t> shared) work for a few minutes each.  We would basically each indicate the contexts in which we’ve worked with students and other populations within higher education without going into detail.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12</a:t>
            </a:fld>
            <a:endParaRPr lang="en-US" dirty="0"/>
          </a:p>
        </p:txBody>
      </p:sp>
    </p:spTree>
    <p:extLst>
      <p:ext uri="{BB962C8B-B14F-4D97-AF65-F5344CB8AC3E}">
        <p14:creationId xmlns:p14="http://schemas.microsoft.com/office/powerpoint/2010/main" val="1877189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Ash/</a:t>
            </a:r>
            <a:r>
              <a:rPr lang="en-US" dirty="0" err="1" smtClean="0"/>
              <a:t>Jenn</a:t>
            </a:r>
            <a:endParaRPr lang="en-US" dirty="0" smtClean="0"/>
          </a:p>
          <a:p>
            <a:r>
              <a:rPr lang="en-US" dirty="0" smtClean="0"/>
              <a:t>We are flexible about what we include here.  Does anyone want to add anything or otherwise adjust this?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13</a:t>
            </a:fld>
            <a:endParaRPr lang="en-US" dirty="0"/>
          </a:p>
        </p:txBody>
      </p:sp>
    </p:spTree>
    <p:extLst>
      <p:ext uri="{BB962C8B-B14F-4D97-AF65-F5344CB8AC3E}">
        <p14:creationId xmlns:p14="http://schemas.microsoft.com/office/powerpoint/2010/main" val="88404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Ash</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14</a:t>
            </a:fld>
            <a:endParaRPr lang="en-US" dirty="0"/>
          </a:p>
        </p:txBody>
      </p:sp>
    </p:spTree>
    <p:extLst>
      <p:ext uri="{BB962C8B-B14F-4D97-AF65-F5344CB8AC3E}">
        <p14:creationId xmlns:p14="http://schemas.microsoft.com/office/powerpoint/2010/main" val="244089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Reference:</a:t>
            </a:r>
            <a:r>
              <a:rPr lang="en-US" baseline="0" dirty="0" smtClean="0"/>
              <a:t> </a:t>
            </a:r>
            <a:r>
              <a:rPr lang="en-US" sz="1200" kern="1200" dirty="0" smtClean="0">
                <a:solidFill>
                  <a:schemeClr val="tx1"/>
                </a:solidFill>
                <a:latin typeface="Arial" pitchFamily="-108" charset="0"/>
                <a:ea typeface="ＭＳ Ｐゴシック" pitchFamily="-108" charset="-128"/>
                <a:cs typeface="ＭＳ Ｐゴシック" pitchFamily="-108" charset="-128"/>
              </a:rPr>
              <a:t>Morse, C. (2013). Teaching mindfulness and acceptance within college communities to enhance peer support. In J. Pistorello (Ed.), </a:t>
            </a:r>
            <a:r>
              <a:rPr lang="en-US" sz="1200" i="1" kern="1200" dirty="0" smtClean="0">
                <a:solidFill>
                  <a:schemeClr val="tx1"/>
                </a:solidFill>
                <a:latin typeface="Arial" pitchFamily="-108" charset="0"/>
                <a:ea typeface="ＭＳ Ｐゴシック" pitchFamily="-108" charset="-128"/>
                <a:cs typeface="ＭＳ Ｐゴシック" pitchFamily="-108" charset="-128"/>
              </a:rPr>
              <a:t>Mindfulness and acceptance for counseling college students: Theory and practical applications for intervention, prevention, and outreach</a:t>
            </a:r>
            <a:r>
              <a:rPr lang="en-US" sz="1200" kern="1200" dirty="0" smtClean="0">
                <a:solidFill>
                  <a:schemeClr val="tx1"/>
                </a:solidFill>
                <a:latin typeface="Arial" pitchFamily="-108" charset="0"/>
                <a:ea typeface="ＭＳ Ｐゴシック" pitchFamily="-108" charset="-128"/>
                <a:cs typeface="ＭＳ Ｐゴシック" pitchFamily="-108" charset="-128"/>
              </a:rPr>
              <a:t>. Oakland, CA: New Harbinger. </a:t>
            </a:r>
          </a:p>
          <a:p>
            <a:pPr eaLnBrk="1" hangingPunct="1"/>
            <a:r>
              <a:rPr lang="en-US" dirty="0" smtClean="0"/>
              <a:t>Evidence of direct impact on those serving as peer mentors </a:t>
            </a:r>
          </a:p>
          <a:p>
            <a:pPr eaLnBrk="1" hangingPunct="1"/>
            <a:r>
              <a:rPr lang="en-US" dirty="0" smtClean="0"/>
              <a:t>Impact on campus as a whole difficult to assess and little data from peer mentoring in general</a:t>
            </a:r>
          </a:p>
          <a:p>
            <a:pPr eaLnBrk="1" hangingPunct="1"/>
            <a:r>
              <a:rPr lang="en-US" dirty="0" smtClean="0">
                <a:cs typeface="ＭＳ Ｐゴシック" charset="-128"/>
              </a:rPr>
              <a:t>Key Question: Can we create cultural change on campus?</a:t>
            </a:r>
          </a:p>
          <a:p>
            <a:pPr marL="457200" lvl="1" indent="0" eaLnBrk="1" hangingPunct="1">
              <a:buNone/>
            </a:pPr>
            <a:r>
              <a:rPr lang="en-US" dirty="0" smtClean="0"/>
              <a:t/>
            </a:r>
            <a:br>
              <a:rPr lang="en-US" dirty="0" smtClean="0"/>
            </a:b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108" charset="0"/>
              <a:ea typeface="ＭＳ Ｐゴシック" pitchFamily="-108" charset="-128"/>
              <a:cs typeface="ＭＳ Ｐゴシック" pitchFamily="-108" charset="-128"/>
            </a:endParaRPr>
          </a:p>
          <a:p>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02589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8" charset="0"/>
                <a:ea typeface="ＭＳ Ｐゴシック" pitchFamily="-108" charset="-128"/>
                <a:cs typeface="ＭＳ Ｐゴシック" pitchFamily="-108" charset="-128"/>
              </a:rPr>
              <a:t>Pistorello, J., Hayes, S. C., Lillis, J., Long, D., Christodoulou, V., </a:t>
            </a:r>
            <a:r>
              <a:rPr lang="en-US" sz="1200" kern="1200" dirty="0" err="1" smtClean="0">
                <a:solidFill>
                  <a:schemeClr val="tx1"/>
                </a:solidFill>
                <a:latin typeface="Arial" pitchFamily="-108" charset="0"/>
                <a:ea typeface="ＭＳ Ｐゴシック" pitchFamily="-108" charset="-128"/>
                <a:cs typeface="ＭＳ Ｐゴシック" pitchFamily="-108" charset="-128"/>
              </a:rPr>
              <a:t>LeJeune</a:t>
            </a:r>
            <a:r>
              <a:rPr lang="en-US" sz="1200" kern="1200" dirty="0" smtClean="0">
                <a:solidFill>
                  <a:schemeClr val="tx1"/>
                </a:solidFill>
                <a:latin typeface="Arial" pitchFamily="-108" charset="0"/>
                <a:ea typeface="ＭＳ Ｐゴシック" pitchFamily="-108" charset="-128"/>
                <a:cs typeface="ＭＳ Ｐゴシック" pitchFamily="-108" charset="-128"/>
              </a:rPr>
              <a:t>, J., et al., (2013). Acceptance and Commitment Therapy (ACT) in classroom settings. In J. Pistorello (Ed.), </a:t>
            </a:r>
            <a:r>
              <a:rPr lang="en-US" sz="1200" i="1" kern="1200" dirty="0" smtClean="0">
                <a:solidFill>
                  <a:schemeClr val="tx1"/>
                </a:solidFill>
                <a:latin typeface="Arial" pitchFamily="-108" charset="0"/>
                <a:ea typeface="ＭＳ Ｐゴシック" pitchFamily="-108" charset="-128"/>
                <a:cs typeface="ＭＳ Ｐゴシック" pitchFamily="-108" charset="-128"/>
              </a:rPr>
              <a:t>Mindfulness and acceptance for counseling college students: Theory and practical applications for intervention, prevention, and outreach</a:t>
            </a:r>
            <a:r>
              <a:rPr lang="en-US" sz="1200" kern="1200" dirty="0" smtClean="0">
                <a:solidFill>
                  <a:schemeClr val="tx1"/>
                </a:solidFill>
                <a:latin typeface="Arial" pitchFamily="-108" charset="0"/>
                <a:ea typeface="ＭＳ Ｐゴシック" pitchFamily="-108" charset="-128"/>
                <a:cs typeface="ＭＳ Ｐゴシック" pitchFamily="-108" charset="-128"/>
              </a:rPr>
              <a:t>. Oakland, CA: New Harbinger.</a:t>
            </a:r>
          </a:p>
          <a:p>
            <a:endParaRPr lang="en-US" dirty="0"/>
          </a:p>
        </p:txBody>
      </p:sp>
      <p:sp>
        <p:nvSpPr>
          <p:cNvPr id="4" name="Slide Number Placeholder 3"/>
          <p:cNvSpPr>
            <a:spLocks noGrp="1"/>
          </p:cNvSpPr>
          <p:nvPr>
            <p:ph type="sldNum" sz="quarter" idx="10"/>
          </p:nvPr>
        </p:nvSpPr>
        <p:spPr/>
        <p:txBody>
          <a:bodyPr/>
          <a:lstStyle/>
          <a:p>
            <a:pPr>
              <a:defRPr/>
            </a:pPr>
            <a:fld id="{4B1E9E52-C408-E747-8B65-4BE9CA03549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3826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25</a:t>
            </a:fld>
            <a:endParaRPr lang="en-US" dirty="0"/>
          </a:p>
        </p:txBody>
      </p:sp>
    </p:spTree>
    <p:extLst>
      <p:ext uri="{BB962C8B-B14F-4D97-AF65-F5344CB8AC3E}">
        <p14:creationId xmlns:p14="http://schemas.microsoft.com/office/powerpoint/2010/main" val="151903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mtClean="0"/>
              <a:t>Mike –</a:t>
            </a:r>
            <a:r>
              <a:rPr lang="en-US" baseline="0" smtClean="0"/>
              <a:t> </a:t>
            </a:r>
            <a:r>
              <a:rPr lang="en-US" smtClean="0"/>
              <a:t>up </a:t>
            </a:r>
            <a:r>
              <a:rPr lang="en-US" dirty="0" smtClean="0"/>
              <a:t>to you as to whether you talk for a bit and</a:t>
            </a:r>
            <a:r>
              <a:rPr lang="en-US" baseline="0" dirty="0" smtClean="0"/>
              <a:t> then open it up to audience questions or we ask for questions and then you wrap it up/discuss.</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26</a:t>
            </a:fld>
            <a:endParaRPr lang="en-US" dirty="0"/>
          </a:p>
        </p:txBody>
      </p:sp>
    </p:spTree>
    <p:extLst>
      <p:ext uri="{BB962C8B-B14F-4D97-AF65-F5344CB8AC3E}">
        <p14:creationId xmlns:p14="http://schemas.microsoft.com/office/powerpoint/2010/main" val="428897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Also</a:t>
            </a:r>
            <a:r>
              <a:rPr lang="en-US" baseline="0" dirty="0" smtClean="0"/>
              <a:t> add c</a:t>
            </a:r>
            <a:r>
              <a:rPr lang="en-US" dirty="0" smtClean="0"/>
              <a:t>onclusions</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27</a:t>
            </a:fld>
            <a:endParaRPr lang="en-US" dirty="0"/>
          </a:p>
        </p:txBody>
      </p:sp>
    </p:spTree>
    <p:extLst>
      <p:ext uri="{BB962C8B-B14F-4D97-AF65-F5344CB8AC3E}">
        <p14:creationId xmlns:p14="http://schemas.microsoft.com/office/powerpoint/2010/main" val="175671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2</a:t>
            </a:fld>
            <a:endParaRPr lang="en-US" dirty="0"/>
          </a:p>
        </p:txBody>
      </p:sp>
    </p:spTree>
    <p:extLst>
      <p:ext uri="{BB962C8B-B14F-4D97-AF65-F5344CB8AC3E}">
        <p14:creationId xmlns:p14="http://schemas.microsoft.com/office/powerpoint/2010/main" val="34735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Jenn</a:t>
            </a:r>
            <a:endParaRPr lang="en-US" dirty="0" smtClean="0"/>
          </a:p>
          <a:p>
            <a:endParaRPr lang="en-US" dirty="0" smtClean="0"/>
          </a:p>
          <a:p>
            <a:r>
              <a:rPr lang="en-US" dirty="0" smtClean="0"/>
              <a:t>How</a:t>
            </a:r>
            <a:r>
              <a:rPr lang="en-US" baseline="0" dirty="0" smtClean="0"/>
              <a:t> we came to do this work. How we want to approach this work</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4</a:t>
            </a:fld>
            <a:endParaRPr lang="en-US" dirty="0"/>
          </a:p>
        </p:txBody>
      </p:sp>
    </p:spTree>
    <p:extLst>
      <p:ext uri="{BB962C8B-B14F-4D97-AF65-F5344CB8AC3E}">
        <p14:creationId xmlns:p14="http://schemas.microsoft.com/office/powerpoint/2010/main" val="89446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5</a:t>
            </a:fld>
            <a:endParaRPr lang="en-US" dirty="0"/>
          </a:p>
        </p:txBody>
      </p:sp>
    </p:spTree>
    <p:extLst>
      <p:ext uri="{BB962C8B-B14F-4D97-AF65-F5344CB8AC3E}">
        <p14:creationId xmlns:p14="http://schemas.microsoft.com/office/powerpoint/2010/main" val="24609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6</a:t>
            </a:fld>
            <a:endParaRPr lang="en-US" dirty="0"/>
          </a:p>
        </p:txBody>
      </p:sp>
    </p:spTree>
    <p:extLst>
      <p:ext uri="{BB962C8B-B14F-4D97-AF65-F5344CB8AC3E}">
        <p14:creationId xmlns:p14="http://schemas.microsoft.com/office/powerpoint/2010/main" val="32362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7</a:t>
            </a:fld>
            <a:endParaRPr lang="en-US" dirty="0"/>
          </a:p>
        </p:txBody>
      </p:sp>
    </p:spTree>
    <p:extLst>
      <p:ext uri="{BB962C8B-B14F-4D97-AF65-F5344CB8AC3E}">
        <p14:creationId xmlns:p14="http://schemas.microsoft.com/office/powerpoint/2010/main" val="22711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8</a:t>
            </a:fld>
            <a:endParaRPr lang="en-US" dirty="0"/>
          </a:p>
        </p:txBody>
      </p:sp>
    </p:spTree>
    <p:extLst>
      <p:ext uri="{BB962C8B-B14F-4D97-AF65-F5344CB8AC3E}">
        <p14:creationId xmlns:p14="http://schemas.microsoft.com/office/powerpoint/2010/main" val="362043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9</a:t>
            </a:fld>
            <a:endParaRPr lang="en-US" dirty="0"/>
          </a:p>
        </p:txBody>
      </p:sp>
    </p:spTree>
    <p:extLst>
      <p:ext uri="{BB962C8B-B14F-4D97-AF65-F5344CB8AC3E}">
        <p14:creationId xmlns:p14="http://schemas.microsoft.com/office/powerpoint/2010/main" val="186909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
            </a:r>
            <a:endParaRPr lang="en-US" dirty="0"/>
          </a:p>
        </p:txBody>
      </p:sp>
      <p:sp>
        <p:nvSpPr>
          <p:cNvPr id="4" name="Slide Number Placeholder 3"/>
          <p:cNvSpPr>
            <a:spLocks noGrp="1"/>
          </p:cNvSpPr>
          <p:nvPr>
            <p:ph type="sldNum" sz="quarter" idx="10"/>
          </p:nvPr>
        </p:nvSpPr>
        <p:spPr/>
        <p:txBody>
          <a:bodyPr/>
          <a:lstStyle/>
          <a:p>
            <a:fld id="{C6A2CB4C-AA9C-4C1C-A927-6FB278B4237B}" type="slidenum">
              <a:rPr lang="en-US" smtClean="0"/>
              <a:t>10</a:t>
            </a:fld>
            <a:endParaRPr lang="en-US" dirty="0"/>
          </a:p>
        </p:txBody>
      </p:sp>
    </p:spTree>
    <p:extLst>
      <p:ext uri="{BB962C8B-B14F-4D97-AF65-F5344CB8AC3E}">
        <p14:creationId xmlns:p14="http://schemas.microsoft.com/office/powerpoint/2010/main" val="201362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16" name="Slide Number Placeholder 15"/>
          <p:cNvSpPr>
            <a:spLocks noGrp="1"/>
          </p:cNvSpPr>
          <p:nvPr>
            <p:ph type="sldNum" sz="quarter" idx="11"/>
          </p:nvPr>
        </p:nvSpPr>
        <p:spPr/>
        <p:txBody>
          <a:bodyPr/>
          <a:lstStyle/>
          <a:p>
            <a:fld id="{4C8A573B-1ACC-4307-9E6C-243F219D89B0}"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A573B-1ACC-4307-9E6C-243F219D89B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A573B-1ACC-4307-9E6C-243F219D89B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04EA0C-D08E-C74D-B003-23B69E0B43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2631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6DB65-3546-4B4B-A6A3-DE065C11F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702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796EFA-3507-AC47-92DF-37EEC94E9D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346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77C9FD-79EC-DD43-A828-A937A8BA22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351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4BDE28-5439-944F-8B73-46E076D86B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713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C685B3-6ADB-6541-A736-3176A91F1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075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8CDFD85-535F-5549-BD5A-F6441694CE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9169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B69BA6-6EED-C641-9149-66A66A0DE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84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1FAAB8D-3F46-4103-87A5-EFECAFABAC54}" type="datetimeFigureOut">
              <a:rPr lang="en-US" smtClean="0"/>
              <a:t>6/20/2016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4C8A573B-1ACC-4307-9E6C-243F219D89B0}"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D887583-C56D-8D4A-AFAA-36FD0F4DAE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285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A65D4E-4CDC-1445-8FA2-F3826B15AB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05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0CBE8-9179-5345-A395-73C80C948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781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778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8115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6382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4709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4591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4114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51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A573B-1ACC-4307-9E6C-243F219D89B0}"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4"/>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371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481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5771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52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A573B-1ACC-4307-9E6C-243F219D89B0}"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C8A573B-1ACC-4307-9E6C-243F219D89B0}"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8A573B-1ACC-4307-9E6C-243F219D89B0}"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8A573B-1ACC-4307-9E6C-243F219D89B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1FAAB8D-3F46-4103-87A5-EFECAFABAC54}" type="datetimeFigureOut">
              <a:rPr lang="en-US" smtClean="0"/>
              <a:t>6/20/2016</a:t>
            </a:fld>
            <a:endParaRPr lang="en-US" dirty="0"/>
          </a:p>
        </p:txBody>
      </p:sp>
      <p:sp>
        <p:nvSpPr>
          <p:cNvPr id="9" name="Slide Number Placeholder 8"/>
          <p:cNvSpPr>
            <a:spLocks noGrp="1"/>
          </p:cNvSpPr>
          <p:nvPr>
            <p:ph type="sldNum" sz="quarter" idx="15"/>
          </p:nvPr>
        </p:nvSpPr>
        <p:spPr/>
        <p:txBody>
          <a:bodyPr/>
          <a:lstStyle/>
          <a:p>
            <a:fld id="{4C8A573B-1ACC-4307-9E6C-243F219D89B0}"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1FAAB8D-3F46-4103-87A5-EFECAFABAC54}" type="datetimeFigureOut">
              <a:rPr lang="en-US" smtClean="0"/>
              <a:t>6/20/2016</a:t>
            </a:fld>
            <a:endParaRPr lang="en-US" dirty="0"/>
          </a:p>
        </p:txBody>
      </p:sp>
      <p:sp>
        <p:nvSpPr>
          <p:cNvPr id="9" name="Slide Number Placeholder 8"/>
          <p:cNvSpPr>
            <a:spLocks noGrp="1"/>
          </p:cNvSpPr>
          <p:nvPr>
            <p:ph type="sldNum" sz="quarter" idx="11"/>
          </p:nvPr>
        </p:nvSpPr>
        <p:spPr/>
        <p:txBody>
          <a:bodyPr/>
          <a:lstStyle/>
          <a:p>
            <a:fld id="{4C8A573B-1ACC-4307-9E6C-243F219D89B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1FAAB8D-3F46-4103-87A5-EFECAFABAC54}" type="datetimeFigureOut">
              <a:rPr lang="en-US" smtClean="0"/>
              <a:t>6/20/2016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C8A573B-1ACC-4307-9E6C-243F219D89B0}"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F97F65CB-68AD-994A-B2C3-F3B14C64C353}" type="slidenum">
              <a:rPr lang="en-US">
                <a:solidFill>
                  <a:prstClr val="black">
                    <a:tint val="75000"/>
                  </a:prstClr>
                </a:solidFill>
                <a:latin typeface="Arial" charset="0"/>
              </a:rPr>
              <a:pPr eaLnBrk="0" fontAlgn="base" hangingPunct="0">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0577661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67A24-A496-4BB8-84AD-F8EC3FA9A4A9}" type="datetimeFigureOut">
              <a:rPr lang="en-US" smtClean="0">
                <a:solidFill>
                  <a:prstClr val="black">
                    <a:tint val="75000"/>
                  </a:prstClr>
                </a:solidFill>
                <a:latin typeface="Calibri"/>
              </a:rPr>
              <a:pPr/>
              <a:t>6/20/2016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85562-7E69-4B26-985D-A1DCF67092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60878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8.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jlerner@kean.edu" TargetMode="External"/><Relationship Id="rId7" Type="http://schemas.openxmlformats.org/officeDocument/2006/relationships/hyperlink" Target="mailto:mfemenella@yahoo.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mullenre@kean.edu" TargetMode="External"/><Relationship Id="rId5" Type="http://schemas.openxmlformats.org/officeDocument/2006/relationships/hyperlink" Target="mailto:jacqueline.pistorello@gmail.com" TargetMode="External"/><Relationship Id="rId4" Type="http://schemas.openxmlformats.org/officeDocument/2006/relationships/hyperlink" Target="mailto:domarks@kean.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0"/>
            <a:ext cx="7924800" cy="1752600"/>
          </a:xfrm>
        </p:spPr>
        <p:txBody>
          <a:bodyPr>
            <a:noAutofit/>
          </a:bodyPr>
          <a:lstStyle/>
          <a:p>
            <a:r>
              <a:rPr lang="en-US" sz="2600" dirty="0" smtClean="0"/>
              <a:t>Panel Discussion</a:t>
            </a:r>
          </a:p>
          <a:p>
            <a:r>
              <a:rPr lang="en-US" sz="2600" dirty="0" smtClean="0"/>
              <a:t>Association for Contextual Behavioral Sciences</a:t>
            </a:r>
          </a:p>
          <a:p>
            <a:r>
              <a:rPr lang="en-US" sz="2600" dirty="0" smtClean="0"/>
              <a:t>World Conference 2016</a:t>
            </a:r>
            <a:endParaRPr lang="en-US" sz="2600" dirty="0"/>
          </a:p>
        </p:txBody>
      </p:sp>
      <p:sp>
        <p:nvSpPr>
          <p:cNvPr id="2" name="Title 1"/>
          <p:cNvSpPr>
            <a:spLocks noGrp="1"/>
          </p:cNvSpPr>
          <p:nvPr>
            <p:ph type="ctrTitle"/>
          </p:nvPr>
        </p:nvSpPr>
        <p:spPr/>
        <p:txBody>
          <a:bodyPr>
            <a:noAutofit/>
          </a:bodyPr>
          <a:lstStyle/>
          <a:p>
            <a:r>
              <a:rPr lang="en-US" sz="3200" b="1" dirty="0" smtClean="0"/>
              <a:t>Nurturing Communities in Higher Education: Helping At-Risk Undergraduate Students "Show Up and Do What Matters”</a:t>
            </a:r>
            <a:endParaRPr lang="en-US" sz="3200" b="1" dirty="0"/>
          </a:p>
        </p:txBody>
      </p:sp>
    </p:spTree>
    <p:extLst>
      <p:ext uri="{BB962C8B-B14F-4D97-AF65-F5344CB8AC3E}">
        <p14:creationId xmlns:p14="http://schemas.microsoft.com/office/powerpoint/2010/main" val="2359815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229600" cy="4572000"/>
          </a:xfrm>
        </p:spPr>
        <p:txBody>
          <a:bodyPr>
            <a:normAutofit/>
          </a:bodyPr>
          <a:lstStyle/>
          <a:p>
            <a:r>
              <a:rPr lang="en-US" sz="2400" dirty="0" smtClean="0"/>
              <a:t>Joy of discovery – shared exploration of life’s mysteries</a:t>
            </a:r>
          </a:p>
          <a:p>
            <a:r>
              <a:rPr lang="en-US" sz="2400" dirty="0" smtClean="0"/>
              <a:t>Help when life hurts – forming connections with compassionate others (“buffering” the “slings and arrows”)</a:t>
            </a:r>
          </a:p>
          <a:p>
            <a:r>
              <a:rPr lang="en-US" sz="2400" dirty="0" smtClean="0"/>
              <a:t>Membership in larger human community – access to the world’s wisdom traditions, a sense of place and belonging</a:t>
            </a:r>
          </a:p>
          <a:p>
            <a:r>
              <a:rPr lang="en-US" sz="2400" dirty="0" smtClean="0"/>
              <a:t>Shared perspective – a sense of what matters in life and a reason to show up</a:t>
            </a:r>
          </a:p>
          <a:p>
            <a:pPr>
              <a:spcBef>
                <a:spcPts val="0"/>
              </a:spcBef>
            </a:pPr>
            <a:r>
              <a:rPr lang="en-US" sz="2400" dirty="0" smtClean="0"/>
              <a:t>Potential of nurturing communities</a:t>
            </a:r>
          </a:p>
          <a:p>
            <a:pPr marL="0" indent="0">
              <a:spcBef>
                <a:spcPts val="0"/>
              </a:spcBef>
              <a:buNone/>
            </a:pPr>
            <a:r>
              <a:rPr lang="en-US" sz="2400" dirty="0"/>
              <a:t> </a:t>
            </a:r>
            <a:r>
              <a:rPr lang="en-US" sz="2400" dirty="0" smtClean="0"/>
              <a:t>   in higher education to effect</a:t>
            </a:r>
          </a:p>
          <a:p>
            <a:pPr marL="0" indent="0">
              <a:spcBef>
                <a:spcPts val="0"/>
              </a:spcBef>
              <a:buNone/>
            </a:pPr>
            <a:r>
              <a:rPr lang="en-US" sz="2400" dirty="0"/>
              <a:t> </a:t>
            </a:r>
            <a:r>
              <a:rPr lang="en-US" sz="2400" dirty="0" smtClean="0"/>
              <a:t>   societal change </a:t>
            </a:r>
            <a:r>
              <a:rPr lang="en-US" sz="1800" dirty="0" smtClean="0"/>
              <a:t>(</a:t>
            </a:r>
            <a:r>
              <a:rPr lang="en-US" sz="1800" dirty="0" err="1" smtClean="0"/>
              <a:t>Cardaciotto</a:t>
            </a:r>
            <a:r>
              <a:rPr lang="en-US" sz="1800" dirty="0" smtClean="0"/>
              <a:t> et al.,2016)</a:t>
            </a:r>
          </a:p>
          <a:p>
            <a:endParaRPr lang="en-US" dirty="0" smtClean="0"/>
          </a:p>
          <a:p>
            <a:endParaRPr lang="en-US" dirty="0" smtClean="0"/>
          </a:p>
          <a:p>
            <a:endParaRPr lang="en-US" dirty="0"/>
          </a:p>
        </p:txBody>
      </p:sp>
      <p:sp>
        <p:nvSpPr>
          <p:cNvPr id="3" name="Title 2"/>
          <p:cNvSpPr>
            <a:spLocks noGrp="1"/>
          </p:cNvSpPr>
          <p:nvPr>
            <p:ph type="title"/>
          </p:nvPr>
        </p:nvSpPr>
        <p:spPr>
          <a:xfrm>
            <a:off x="457200" y="-76200"/>
            <a:ext cx="8229600" cy="1219200"/>
          </a:xfrm>
        </p:spPr>
        <p:txBody>
          <a:bodyPr>
            <a:normAutofit fontScale="90000"/>
          </a:bodyPr>
          <a:lstStyle/>
          <a:p>
            <a:r>
              <a:rPr lang="en-US" dirty="0" smtClean="0"/>
              <a:t>Some benefits of nurturing </a:t>
            </a:r>
            <a:r>
              <a:rPr lang="en-US" dirty="0"/>
              <a:t>c</a:t>
            </a:r>
            <a:r>
              <a:rPr lang="en-US" dirty="0" smtClean="0"/>
              <a:t>ommunities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114" y="4419600"/>
            <a:ext cx="344424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83918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05002"/>
            <a:ext cx="8229600" cy="4525963"/>
          </a:xfrm>
        </p:spPr>
        <p:txBody>
          <a:bodyPr>
            <a:normAutofit/>
          </a:bodyPr>
          <a:lstStyle/>
          <a:p>
            <a:pPr marL="0" indent="0" algn="ctr">
              <a:buNone/>
            </a:pPr>
            <a:r>
              <a:rPr lang="en-US" i="1" dirty="0" smtClean="0"/>
              <a:t>Would you be willing to experience the fear and other emotions associated with this particular course, assignment, or social experience in the service of moving in the direction of the life you want to lead?</a:t>
            </a:r>
          </a:p>
          <a:p>
            <a:pPr marL="0" indent="0" algn="ctr">
              <a:buNone/>
            </a:pPr>
            <a:endParaRPr lang="en-US" i="1" dirty="0"/>
          </a:p>
          <a:p>
            <a:pPr marL="0" indent="0" algn="ctr">
              <a:buNone/>
            </a:pPr>
            <a:r>
              <a:rPr lang="en-US" i="1" dirty="0" smtClean="0"/>
              <a:t>In what ways can I/we contribute to building and sustaining nurturing communities at the level of our home institutions and places of work and life? </a:t>
            </a:r>
            <a:endParaRPr lang="en-US" dirty="0"/>
          </a:p>
        </p:txBody>
      </p:sp>
      <p:sp>
        <p:nvSpPr>
          <p:cNvPr id="6" name="Title 5"/>
          <p:cNvSpPr>
            <a:spLocks noGrp="1"/>
          </p:cNvSpPr>
          <p:nvPr>
            <p:ph type="title"/>
          </p:nvPr>
        </p:nvSpPr>
        <p:spPr>
          <a:xfrm>
            <a:off x="457200" y="0"/>
            <a:ext cx="8229600" cy="1219200"/>
          </a:xfrm>
        </p:spPr>
        <p:txBody>
          <a:bodyPr>
            <a:noAutofit/>
          </a:bodyPr>
          <a:lstStyle/>
          <a:p>
            <a:r>
              <a:rPr lang="en-US" sz="3200" dirty="0" smtClean="0"/>
              <a:t>Essence of </a:t>
            </a:r>
            <a:r>
              <a:rPr lang="en-US" sz="3200" i="1" dirty="0" smtClean="0"/>
              <a:t>Showing Up and Doing What Matters</a:t>
            </a:r>
            <a:endParaRPr lang="en-US" sz="3200" i="1" dirty="0"/>
          </a:p>
        </p:txBody>
      </p:sp>
    </p:spTree>
    <p:extLst>
      <p:ext uri="{BB962C8B-B14F-4D97-AF65-F5344CB8AC3E}">
        <p14:creationId xmlns:p14="http://schemas.microsoft.com/office/powerpoint/2010/main" val="14224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First year experience seminars</a:t>
            </a:r>
          </a:p>
          <a:p>
            <a:r>
              <a:rPr lang="en-US" dirty="0"/>
              <a:t>Undergraduate curriculum development</a:t>
            </a:r>
          </a:p>
          <a:p>
            <a:r>
              <a:rPr lang="en-US" dirty="0"/>
              <a:t>Faculty support </a:t>
            </a:r>
            <a:r>
              <a:rPr lang="en-US" dirty="0" smtClean="0"/>
              <a:t>and training</a:t>
            </a:r>
            <a:endParaRPr lang="en-US" dirty="0"/>
          </a:p>
          <a:p>
            <a:r>
              <a:rPr lang="en-US" dirty="0"/>
              <a:t>Work with student athletes</a:t>
            </a:r>
          </a:p>
          <a:p>
            <a:endParaRPr lang="en-US" dirty="0" smtClean="0"/>
          </a:p>
          <a:p>
            <a:r>
              <a:rPr lang="en-US" dirty="0"/>
              <a:t>Extracurricular workshops (e.g., on procrastination) </a:t>
            </a:r>
          </a:p>
          <a:p>
            <a:r>
              <a:rPr lang="en-US" dirty="0"/>
              <a:t>Academic coaching with at-risk </a:t>
            </a:r>
            <a:r>
              <a:rPr lang="en-US" dirty="0" smtClean="0"/>
              <a:t>students</a:t>
            </a:r>
          </a:p>
          <a:p>
            <a:r>
              <a:rPr lang="en-US" dirty="0"/>
              <a:t>Individual psychotherapy with students</a:t>
            </a:r>
          </a:p>
          <a:p>
            <a:pPr marL="0" indent="0">
              <a:buNone/>
            </a:pPr>
            <a:endParaRPr lang="en-US" dirty="0" smtClean="0"/>
          </a:p>
          <a:p>
            <a:r>
              <a:rPr lang="en-US" dirty="0" smtClean="0"/>
              <a:t>Curriculum-grounded workshops</a:t>
            </a:r>
          </a:p>
          <a:p>
            <a:r>
              <a:rPr lang="en-US" dirty="0" smtClean="0"/>
              <a:t>Drop-in practice sessions</a:t>
            </a:r>
          </a:p>
          <a:p>
            <a:r>
              <a:rPr lang="en-US" dirty="0" smtClean="0"/>
              <a:t>Advising/mentoring including through the graduate school application process</a:t>
            </a:r>
          </a:p>
        </p:txBody>
      </p:sp>
      <p:sp>
        <p:nvSpPr>
          <p:cNvPr id="2" name="Title 1"/>
          <p:cNvSpPr>
            <a:spLocks noGrp="1"/>
          </p:cNvSpPr>
          <p:nvPr>
            <p:ph type="title"/>
          </p:nvPr>
        </p:nvSpPr>
        <p:spPr>
          <a:xfrm>
            <a:off x="457200" y="-152400"/>
            <a:ext cx="8229600" cy="1219200"/>
          </a:xfrm>
        </p:spPr>
        <p:txBody>
          <a:bodyPr/>
          <a:lstStyle/>
          <a:p>
            <a:pPr algn="ctr"/>
            <a:r>
              <a:rPr lang="en-US" dirty="0" smtClean="0"/>
              <a:t>Scope of work at Kean</a:t>
            </a:r>
            <a:endParaRPr lang="en-US" dirty="0"/>
          </a:p>
        </p:txBody>
      </p:sp>
    </p:spTree>
    <p:extLst>
      <p:ext uri="{BB962C8B-B14F-4D97-AF65-F5344CB8AC3E}">
        <p14:creationId xmlns:p14="http://schemas.microsoft.com/office/powerpoint/2010/main" val="2162556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1600200"/>
            <a:ext cx="8610600" cy="5181600"/>
          </a:xfrm>
        </p:spPr>
        <p:txBody>
          <a:bodyPr>
            <a:normAutofit/>
          </a:bodyPr>
          <a:lstStyle/>
          <a:p>
            <a:r>
              <a:rPr lang="en-US" dirty="0" smtClean="0"/>
              <a:t>More a framework than a protocol per se, though do have several protocols we use in group settings</a:t>
            </a:r>
          </a:p>
          <a:p>
            <a:r>
              <a:rPr lang="en-US" dirty="0" smtClean="0"/>
              <a:t>Components from typical workshops</a:t>
            </a:r>
          </a:p>
          <a:p>
            <a:pPr lvl="1"/>
            <a:r>
              <a:rPr lang="en-US" dirty="0" smtClean="0"/>
              <a:t>Large group workshops, typically with lower-level students</a:t>
            </a:r>
          </a:p>
          <a:p>
            <a:pPr lvl="2"/>
            <a:r>
              <a:rPr lang="en-US" dirty="0" smtClean="0"/>
              <a:t>Big Rocks story - to set the scene and emphasize values from the start</a:t>
            </a:r>
          </a:p>
          <a:p>
            <a:pPr lvl="2"/>
            <a:r>
              <a:rPr lang="en-US" dirty="0" smtClean="0"/>
              <a:t>Introduction to mindlessness/mindfulness</a:t>
            </a:r>
          </a:p>
          <a:p>
            <a:pPr lvl="2"/>
            <a:r>
              <a:rPr lang="en-US" dirty="0" smtClean="0"/>
              <a:t>Mindfulness practice – usually mindful eating (raisin or Hershey kisses)</a:t>
            </a:r>
          </a:p>
          <a:p>
            <a:pPr lvl="2"/>
            <a:r>
              <a:rPr lang="en-US" dirty="0" smtClean="0"/>
              <a:t>Bullseye or commencement celebration writing exercise</a:t>
            </a:r>
          </a:p>
          <a:p>
            <a:pPr lvl="2"/>
            <a:r>
              <a:rPr lang="en-US" dirty="0" smtClean="0"/>
              <a:t>“Hug” exercise – experiencing different ways of holding challenging emotional experiences  </a:t>
            </a:r>
            <a:r>
              <a:rPr lang="en-US" sz="1600" dirty="0" smtClean="0"/>
              <a:t>(D. </a:t>
            </a:r>
            <a:r>
              <a:rPr lang="en-US" sz="1600" dirty="0" err="1" smtClean="0"/>
              <a:t>Tirch</a:t>
            </a:r>
            <a:r>
              <a:rPr lang="en-US" sz="1600" dirty="0" smtClean="0"/>
              <a:t>, personal communication, December 2010)</a:t>
            </a:r>
          </a:p>
          <a:p>
            <a:pPr marL="457200" lvl="1" indent="0">
              <a:buNone/>
            </a:pPr>
            <a:endParaRPr lang="en-US" dirty="0" smtClean="0"/>
          </a:p>
          <a:p>
            <a:pPr lvl="1"/>
            <a:endParaRPr lang="en-US" dirty="0"/>
          </a:p>
        </p:txBody>
      </p:sp>
      <p:sp>
        <p:nvSpPr>
          <p:cNvPr id="8" name="Title 7"/>
          <p:cNvSpPr>
            <a:spLocks noGrp="1"/>
          </p:cNvSpPr>
          <p:nvPr>
            <p:ph type="title"/>
          </p:nvPr>
        </p:nvSpPr>
        <p:spPr>
          <a:xfrm>
            <a:off x="457200" y="0"/>
            <a:ext cx="8229600" cy="1219200"/>
          </a:xfrm>
        </p:spPr>
        <p:txBody>
          <a:bodyPr>
            <a:normAutofit fontScale="90000"/>
          </a:bodyPr>
          <a:lstStyle/>
          <a:p>
            <a:pPr algn="ctr"/>
            <a:r>
              <a:rPr lang="en-US" i="1" dirty="0" smtClean="0"/>
              <a:t>Showing Up and Doing What Matters</a:t>
            </a:r>
            <a:endParaRPr lang="en-US" i="1" dirty="0"/>
          </a:p>
        </p:txBody>
      </p:sp>
    </p:spTree>
    <p:extLst>
      <p:ext uri="{BB962C8B-B14F-4D97-AF65-F5344CB8AC3E}">
        <p14:creationId xmlns:p14="http://schemas.microsoft.com/office/powerpoint/2010/main" val="545327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8229600" cy="4572000"/>
          </a:xfrm>
        </p:spPr>
        <p:txBody>
          <a:bodyPr/>
          <a:lstStyle/>
          <a:p>
            <a:pPr lvl="1"/>
            <a:r>
              <a:rPr lang="en-US" sz="2800" dirty="0"/>
              <a:t>Smaller group workshops, often with upper-level students or those we anticipate will be more interactive</a:t>
            </a:r>
          </a:p>
          <a:p>
            <a:pPr lvl="2"/>
            <a:r>
              <a:rPr lang="en-US" sz="2400" i="1" dirty="0"/>
              <a:t>What’s on your plate?</a:t>
            </a:r>
            <a:r>
              <a:rPr lang="en-US" sz="2400" dirty="0"/>
              <a:t> exercise </a:t>
            </a:r>
          </a:p>
          <a:p>
            <a:pPr lvl="3"/>
            <a:r>
              <a:rPr lang="en-US" sz="2000" dirty="0" smtClean="0"/>
              <a:t>Responsibilities</a:t>
            </a:r>
            <a:r>
              <a:rPr lang="en-US" sz="2000" dirty="0"/>
              <a:t>, tasks on our </a:t>
            </a:r>
            <a:r>
              <a:rPr lang="en-US" sz="2000" dirty="0" smtClean="0"/>
              <a:t>plates</a:t>
            </a:r>
          </a:p>
          <a:p>
            <a:pPr lvl="3"/>
            <a:r>
              <a:rPr lang="en-US" sz="2000" dirty="0"/>
              <a:t>E</a:t>
            </a:r>
            <a:r>
              <a:rPr lang="en-US" sz="2000" dirty="0" smtClean="0"/>
              <a:t>motions </a:t>
            </a:r>
            <a:r>
              <a:rPr lang="en-US" sz="2000" dirty="0"/>
              <a:t>that come up as we consider </a:t>
            </a:r>
            <a:r>
              <a:rPr lang="en-US" sz="2000" dirty="0" smtClean="0"/>
              <a:t>them</a:t>
            </a:r>
          </a:p>
          <a:p>
            <a:pPr lvl="3"/>
            <a:r>
              <a:rPr lang="en-US" sz="2000" dirty="0"/>
              <a:t>W</a:t>
            </a:r>
            <a:r>
              <a:rPr lang="en-US" sz="2000" dirty="0" smtClean="0"/>
              <a:t>ays </a:t>
            </a:r>
            <a:r>
              <a:rPr lang="en-US" sz="2000" dirty="0"/>
              <a:t>we try to manage those emotions</a:t>
            </a:r>
          </a:p>
          <a:p>
            <a:pPr lvl="2"/>
            <a:r>
              <a:rPr lang="en-US" sz="2400" dirty="0"/>
              <a:t>Defining “effectiveness” in light of </a:t>
            </a:r>
            <a:r>
              <a:rPr lang="en-US" sz="2400" dirty="0" smtClean="0"/>
              <a:t>values-</a:t>
            </a:r>
          </a:p>
          <a:p>
            <a:pPr marL="777240" lvl="2" indent="0">
              <a:buNone/>
            </a:pPr>
            <a:r>
              <a:rPr lang="en-US" sz="2400" dirty="0"/>
              <a:t> </a:t>
            </a:r>
            <a:r>
              <a:rPr lang="en-US" sz="2400" dirty="0" smtClean="0"/>
              <a:t>  consistent </a:t>
            </a:r>
            <a:r>
              <a:rPr lang="en-US" sz="2400" dirty="0"/>
              <a:t>action</a:t>
            </a:r>
          </a:p>
          <a:p>
            <a:pPr lvl="2"/>
            <a:r>
              <a:rPr lang="en-US" sz="2400" dirty="0"/>
              <a:t>Commencement celebration exercise</a:t>
            </a:r>
          </a:p>
          <a:p>
            <a:pPr lvl="2"/>
            <a:r>
              <a:rPr lang="en-US" sz="2400" dirty="0"/>
              <a:t>“Hug” exercise </a:t>
            </a:r>
          </a:p>
          <a:p>
            <a:endParaRPr lang="en-US" dirty="0"/>
          </a:p>
        </p:txBody>
      </p:sp>
      <p:sp>
        <p:nvSpPr>
          <p:cNvPr id="3" name="Title 2"/>
          <p:cNvSpPr>
            <a:spLocks noGrp="1"/>
          </p:cNvSpPr>
          <p:nvPr>
            <p:ph type="title"/>
          </p:nvPr>
        </p:nvSpPr>
        <p:spPr>
          <a:xfrm>
            <a:off x="457200" y="-76200"/>
            <a:ext cx="8229600" cy="1219200"/>
          </a:xfrm>
        </p:spPr>
        <p:txBody>
          <a:bodyPr>
            <a:normAutofit/>
          </a:bodyPr>
          <a:lstStyle/>
          <a:p>
            <a:pPr algn="ctr"/>
            <a:r>
              <a:rPr lang="en-US" sz="3600" i="1" dirty="0" smtClean="0"/>
              <a:t>Showing Up and Doing What Matters </a:t>
            </a:r>
            <a:r>
              <a:rPr lang="en-US" sz="2800" dirty="0" smtClean="0"/>
              <a:t>(cont.)</a:t>
            </a:r>
            <a:endParaRPr lang="en-US"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4343400"/>
            <a:ext cx="1712913"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838200"/>
            <a:ext cx="6781800" cy="3962400"/>
          </a:xfrm>
        </p:spPr>
        <p:txBody>
          <a:bodyPr rtlCol="0">
            <a:normAutofit fontScale="90000"/>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8F8F8"/>
                </a:solidFill>
                <a:effectLst>
                  <a:outerShdw blurRad="25400" algn="tl" rotWithShape="0">
                    <a:srgbClr val="000000">
                      <a:alpha val="43000"/>
                    </a:srgbClr>
                  </a:outerShdw>
                </a:effectLst>
              </a:rPr>
              <a:t/>
            </a:r>
            <a:br>
              <a:rPr lang="en-US" sz="4800" b="1" spc="150" dirty="0" smtClean="0">
                <a:ln w="11430"/>
                <a:solidFill>
                  <a:srgbClr val="F8F8F8"/>
                </a:solidFill>
                <a:effectLst>
                  <a:outerShdw blurRad="25400" algn="tl" rotWithShape="0">
                    <a:srgbClr val="000000">
                      <a:alpha val="43000"/>
                    </a:srgbClr>
                  </a:outerShdw>
                </a:effectLst>
              </a:rPr>
            </a:br>
            <a:r>
              <a:rPr lang="en-US" b="1" spc="150" dirty="0">
                <a:ln w="11430"/>
                <a:solidFill>
                  <a:srgbClr val="F8F8F8"/>
                </a:solidFill>
                <a:effectLst>
                  <a:outerShdw blurRad="25400" algn="tl" rotWithShape="0">
                    <a:srgbClr val="000000">
                      <a:alpha val="43000"/>
                    </a:srgbClr>
                  </a:outerShdw>
                </a:effectLst>
              </a:rPr>
              <a:t>Nurturing Communities </a:t>
            </a:r>
            <a:r>
              <a:rPr lang="en-US" b="1" spc="150" dirty="0" smtClean="0">
                <a:ln w="11430"/>
                <a:solidFill>
                  <a:srgbClr val="F8F8F8"/>
                </a:solidFill>
                <a:effectLst>
                  <a:outerShdw blurRad="25400" algn="tl" rotWithShape="0">
                    <a:srgbClr val="000000">
                      <a:alpha val="43000"/>
                    </a:srgbClr>
                  </a:outerShdw>
                </a:effectLst>
              </a:rPr>
              <a:t>in Higher</a:t>
            </a:r>
            <a:r>
              <a:rPr lang="en-US" b="1" spc="150" dirty="0">
                <a:ln w="11430"/>
                <a:solidFill>
                  <a:srgbClr val="F8F8F8"/>
                </a:solidFill>
                <a:effectLst>
                  <a:outerShdw blurRad="25400" algn="tl" rotWithShape="0">
                    <a:srgbClr val="000000">
                      <a:alpha val="43000"/>
                    </a:srgbClr>
                  </a:outerShdw>
                </a:effectLst>
              </a:rPr>
              <a:t> </a:t>
            </a:r>
            <a:r>
              <a:rPr lang="en-US" b="1" spc="150" dirty="0" smtClean="0">
                <a:ln w="11430"/>
                <a:solidFill>
                  <a:srgbClr val="F8F8F8"/>
                </a:solidFill>
                <a:effectLst>
                  <a:outerShdw blurRad="25400" algn="tl" rotWithShape="0">
                    <a:srgbClr val="000000">
                      <a:alpha val="43000"/>
                    </a:srgbClr>
                  </a:outerShdw>
                </a:effectLst>
              </a:rPr>
              <a:t>Education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
            </a:r>
            <a:br>
              <a:rPr lang="en-US" b="1" spc="150" dirty="0" smtClean="0">
                <a:ln w="11430"/>
                <a:solidFill>
                  <a:srgbClr val="F8F8F8"/>
                </a:solidFill>
                <a:effectLst>
                  <a:outerShdw blurRad="25400" algn="tl" rotWithShape="0">
                    <a:srgbClr val="000000">
                      <a:alpha val="43000"/>
                    </a:srgbClr>
                  </a:outerShdw>
                </a:effectLst>
              </a:rPr>
            </a:br>
            <a:r>
              <a:rPr lang="en-US" sz="4800" b="1" spc="150" dirty="0" smtClean="0">
                <a:ln w="11430"/>
                <a:solidFill>
                  <a:srgbClr val="F8F8F8"/>
                </a:solidFill>
                <a:effectLst>
                  <a:outerShdw blurRad="25400" algn="tl" rotWithShape="0">
                    <a:srgbClr val="000000">
                      <a:alpha val="43000"/>
                    </a:srgbClr>
                  </a:outerShdw>
                </a:effectLst>
              </a:rPr>
              <a:t/>
            </a:r>
            <a:br>
              <a:rPr lang="en-US" sz="4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Jacqueline Pistorello, Ph.D.</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University of Nevada, Reno (UNR)</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Counseling Services</a:t>
            </a:r>
            <a:r>
              <a:rPr lang="en-US" sz="3600" b="1" spc="150" dirty="0" smtClean="0">
                <a:ln w="11430"/>
                <a:solidFill>
                  <a:srgbClr val="F8F8F8"/>
                </a:solidFill>
                <a:effectLst>
                  <a:outerShdw blurRad="25400" algn="tl" rotWithShape="0">
                    <a:srgbClr val="000000">
                      <a:alpha val="43000"/>
                    </a:srgbClr>
                  </a:outerShdw>
                </a:effectLst>
              </a:rPr>
              <a:t/>
            </a:r>
            <a:br>
              <a:rPr lang="en-US" sz="3600" b="1" spc="150" dirty="0" smtClean="0">
                <a:ln w="11430"/>
                <a:solidFill>
                  <a:srgbClr val="F8F8F8"/>
                </a:solidFill>
                <a:effectLst>
                  <a:outerShdw blurRad="25400" algn="tl" rotWithShape="0">
                    <a:srgbClr val="000000">
                      <a:alpha val="43000"/>
                    </a:srgbClr>
                  </a:outerShdw>
                </a:effectLst>
              </a:rPr>
            </a:br>
            <a:endParaRPr lang="en-US" sz="3600" b="1" spc="150" dirty="0" smtClean="0">
              <a:ln w="11430"/>
              <a:solidFill>
                <a:srgbClr val="F8F8F8"/>
              </a:solidFill>
              <a:effectLst>
                <a:outerShdw blurRad="25400" algn="tl" rotWithShape="0">
                  <a:srgbClr val="000000">
                    <a:alpha val="43000"/>
                  </a:srgbClr>
                </a:outerShdw>
              </a:effectLst>
            </a:endParaRPr>
          </a:p>
        </p:txBody>
      </p:sp>
      <p:pic>
        <p:nvPicPr>
          <p:cNvPr id="15363" name="Picture 12" descr="MCBL00699_0000[1]"/>
          <p:cNvPicPr>
            <a:picLocks noChangeAspect="1" noChangeArrowheads="1"/>
          </p:cNvPicPr>
          <p:nvPr/>
        </p:nvPicPr>
        <p:blipFill>
          <a:blip r:embed="rId3"/>
          <a:srcRect/>
          <a:stretch>
            <a:fillRect/>
          </a:stretch>
        </p:blipFill>
        <p:spPr bwMode="auto">
          <a:xfrm>
            <a:off x="3962401" y="5334002"/>
            <a:ext cx="1987550" cy="1262063"/>
          </a:xfrm>
          <a:prstGeom prst="rect">
            <a:avLst/>
          </a:prstGeom>
          <a:noFill/>
          <a:ln w="9525">
            <a:noFill/>
            <a:miter lim="800000"/>
            <a:headEnd/>
            <a:tailEnd/>
          </a:ln>
        </p:spPr>
      </p:pic>
      <p:pic>
        <p:nvPicPr>
          <p:cNvPr id="15364" name="Picture 2"/>
          <p:cNvPicPr>
            <a:picLocks noChangeAspect="1"/>
          </p:cNvPicPr>
          <p:nvPr/>
        </p:nvPicPr>
        <p:blipFill>
          <a:blip r:embed="rId4"/>
          <a:srcRect/>
          <a:stretch>
            <a:fillRect/>
          </a:stretch>
        </p:blipFill>
        <p:spPr bwMode="auto">
          <a:xfrm>
            <a:off x="8077200" y="0"/>
            <a:ext cx="1066800" cy="1066800"/>
          </a:xfrm>
          <a:prstGeom prst="rect">
            <a:avLst/>
          </a:prstGeom>
          <a:noFill/>
          <a:ln w="9525">
            <a:noFill/>
            <a:miter lim="800000"/>
            <a:headEnd/>
            <a:tailEnd/>
          </a:ln>
        </p:spPr>
      </p:pic>
      <p:pic>
        <p:nvPicPr>
          <p:cNvPr id="15365" name="Picture 6" descr="college students.jpg"/>
          <p:cNvPicPr>
            <a:picLocks noChangeAspect="1"/>
          </p:cNvPicPr>
          <p:nvPr/>
        </p:nvPicPr>
        <p:blipFill>
          <a:blip r:embed="rId5"/>
          <a:srcRect/>
          <a:stretch>
            <a:fillRect/>
          </a:stretch>
        </p:blipFill>
        <p:spPr bwMode="auto">
          <a:xfrm>
            <a:off x="0" y="0"/>
            <a:ext cx="1828800" cy="1231900"/>
          </a:xfrm>
          <a:prstGeom prst="rect">
            <a:avLst/>
          </a:prstGeom>
          <a:noFill/>
          <a:ln w="9525">
            <a:noFill/>
            <a:miter lim="800000"/>
            <a:headEnd/>
            <a:tailEnd/>
          </a:ln>
        </p:spPr>
      </p:pic>
    </p:spTree>
    <p:extLst>
      <p:ext uri="{BB962C8B-B14F-4D97-AF65-F5344CB8AC3E}">
        <p14:creationId xmlns:p14="http://schemas.microsoft.com/office/powerpoint/2010/main" val="156352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Scope of work at UNR</a:t>
            </a:r>
          </a:p>
        </p:txBody>
      </p:sp>
      <p:sp>
        <p:nvSpPr>
          <p:cNvPr id="3" name="Content Placeholder 2"/>
          <p:cNvSpPr>
            <a:spLocks noGrp="1"/>
          </p:cNvSpPr>
          <p:nvPr>
            <p:ph sz="half" idx="1"/>
          </p:nvPr>
        </p:nvSpPr>
        <p:spPr>
          <a:xfrm>
            <a:off x="457200" y="1600200"/>
            <a:ext cx="4114800" cy="4953000"/>
          </a:xfrm>
        </p:spPr>
        <p:style>
          <a:lnRef idx="1">
            <a:schemeClr val="accent1"/>
          </a:lnRef>
          <a:fillRef idx="3">
            <a:schemeClr val="accent1"/>
          </a:fillRef>
          <a:effectRef idx="2">
            <a:schemeClr val="accent1"/>
          </a:effectRef>
          <a:fontRef idx="minor">
            <a:schemeClr val="lt1"/>
          </a:fontRef>
        </p:style>
        <p:txBody>
          <a:bodyPr rtlCol="0">
            <a:noAutofit/>
          </a:bodyPr>
          <a:lstStyle/>
          <a:p>
            <a:pPr eaLnBrk="1" fontAlgn="auto" hangingPunct="1">
              <a:spcAft>
                <a:spcPts val="0"/>
              </a:spcAft>
              <a:buFont typeface="Arial"/>
              <a:buNone/>
              <a:defRPr/>
            </a:pPr>
            <a:r>
              <a:rPr lang="en-US" sz="3200" dirty="0" smtClean="0">
                <a:solidFill>
                  <a:srgbClr val="0000FF"/>
                </a:solidFill>
                <a:ea typeface="+mn-ea"/>
                <a:cs typeface="+mn-cs"/>
              </a:rPr>
              <a:t>Traditional Psychotherapy</a:t>
            </a:r>
          </a:p>
          <a:p>
            <a:pPr eaLnBrk="1" fontAlgn="auto" hangingPunct="1">
              <a:spcAft>
                <a:spcPts val="0"/>
              </a:spcAft>
              <a:buClr>
                <a:schemeClr val="bg1"/>
              </a:buClr>
              <a:buFont typeface="Arial"/>
              <a:buChar char="•"/>
              <a:defRPr/>
            </a:pPr>
            <a:r>
              <a:rPr lang="en-US" sz="3200" dirty="0" smtClean="0">
                <a:solidFill>
                  <a:schemeClr val="bg1">
                    <a:lumMod val="95000"/>
                  </a:schemeClr>
                </a:solidFill>
                <a:ea typeface="+mn-ea"/>
                <a:cs typeface="+mn-cs"/>
              </a:rPr>
              <a:t>Individual and group therapy</a:t>
            </a:r>
          </a:p>
          <a:p>
            <a:pPr eaLnBrk="1" fontAlgn="auto" hangingPunct="1">
              <a:spcAft>
                <a:spcPts val="0"/>
              </a:spcAft>
              <a:buNone/>
              <a:defRPr/>
            </a:pPr>
            <a:r>
              <a:rPr lang="en-US" sz="3200" dirty="0" smtClean="0">
                <a:solidFill>
                  <a:srgbClr val="0000FF"/>
                </a:solidFill>
                <a:ea typeface="+mn-ea"/>
                <a:cs typeface="+mn-cs"/>
              </a:rPr>
              <a:t>Classes</a:t>
            </a:r>
          </a:p>
          <a:p>
            <a:pPr eaLnBrk="1" fontAlgn="auto" hangingPunct="1">
              <a:spcAft>
                <a:spcPts val="0"/>
              </a:spcAft>
              <a:buFont typeface="Arial"/>
              <a:buChar char="•"/>
              <a:defRPr/>
            </a:pPr>
            <a:r>
              <a:rPr lang="en-US" sz="3200" dirty="0" smtClean="0">
                <a:solidFill>
                  <a:srgbClr val="F2F2F2"/>
                </a:solidFill>
                <a:ea typeface="+mn-ea"/>
                <a:cs typeface="+mn-cs"/>
              </a:rPr>
              <a:t>ACT First Year Experience as Universal Prevention</a:t>
            </a:r>
          </a:p>
          <a:p>
            <a:pPr eaLnBrk="1" fontAlgn="auto" hangingPunct="1">
              <a:spcAft>
                <a:spcPts val="0"/>
              </a:spcAft>
              <a:buFont typeface="Arial"/>
              <a:buChar char="•"/>
              <a:defRPr/>
            </a:pPr>
            <a:endParaRPr lang="en-US" sz="3200" dirty="0" smtClean="0">
              <a:solidFill>
                <a:srgbClr val="F2F2F2"/>
              </a:solidFill>
              <a:ea typeface="+mn-ea"/>
              <a:cs typeface="+mn-cs"/>
            </a:endParaRPr>
          </a:p>
        </p:txBody>
      </p:sp>
      <p:sp>
        <p:nvSpPr>
          <p:cNvPr id="5" name="Content Placeholder 4"/>
          <p:cNvSpPr>
            <a:spLocks noGrp="1"/>
          </p:cNvSpPr>
          <p:nvPr>
            <p:ph sz="half" idx="2"/>
          </p:nvPr>
        </p:nvSpPr>
        <p:spPr>
          <a:xfrm>
            <a:off x="4724400" y="1600200"/>
            <a:ext cx="3886200" cy="5029200"/>
          </a:xfrm>
        </p:spPr>
        <p:style>
          <a:lnRef idx="1">
            <a:schemeClr val="accent1"/>
          </a:lnRef>
          <a:fillRef idx="3">
            <a:schemeClr val="accent1"/>
          </a:fillRef>
          <a:effectRef idx="2">
            <a:schemeClr val="accent1"/>
          </a:effectRef>
          <a:fontRef idx="minor">
            <a:schemeClr val="lt1"/>
          </a:fontRef>
        </p:style>
        <p:txBody>
          <a:bodyPr/>
          <a:lstStyle/>
          <a:p>
            <a:pPr eaLnBrk="1" fontAlgn="auto" hangingPunct="1">
              <a:spcAft>
                <a:spcPts val="0"/>
              </a:spcAft>
              <a:buNone/>
              <a:defRPr/>
            </a:pPr>
            <a:r>
              <a:rPr lang="en-US" sz="3200" dirty="0" smtClean="0">
                <a:solidFill>
                  <a:srgbClr val="0000FF"/>
                </a:solidFill>
              </a:rPr>
              <a:t>Web-based Treatment</a:t>
            </a:r>
          </a:p>
          <a:p>
            <a:pPr eaLnBrk="1" fontAlgn="auto" hangingPunct="1">
              <a:spcAft>
                <a:spcPts val="0"/>
              </a:spcAft>
              <a:buFont typeface="Arial"/>
              <a:buChar char="•"/>
              <a:defRPr/>
            </a:pPr>
            <a:r>
              <a:rPr lang="en-US" sz="3200" dirty="0" smtClean="0">
                <a:solidFill>
                  <a:srgbClr val="F2F2F2"/>
                </a:solidFill>
              </a:rPr>
              <a:t>Guided Self-Help at Counseling Centers</a:t>
            </a:r>
          </a:p>
          <a:p>
            <a:pPr eaLnBrk="1" fontAlgn="auto" hangingPunct="1">
              <a:spcAft>
                <a:spcPts val="0"/>
              </a:spcAft>
              <a:buNone/>
              <a:defRPr/>
            </a:pPr>
            <a:r>
              <a:rPr lang="en-US" sz="3200" dirty="0" smtClean="0">
                <a:solidFill>
                  <a:srgbClr val="0000FF"/>
                </a:solidFill>
              </a:rPr>
              <a:t>Outreach</a:t>
            </a:r>
          </a:p>
          <a:p>
            <a:pPr eaLnBrk="1" fontAlgn="auto" hangingPunct="1">
              <a:spcAft>
                <a:spcPts val="0"/>
              </a:spcAft>
              <a:defRPr/>
            </a:pPr>
            <a:r>
              <a:rPr lang="en-US" sz="3200" dirty="0" smtClean="0">
                <a:solidFill>
                  <a:srgbClr val="F2F2F2"/>
                </a:solidFill>
              </a:rPr>
              <a:t>Peer Mentoring Student Support Network (SSN)</a:t>
            </a:r>
          </a:p>
          <a:p>
            <a:pPr eaLnBrk="1" fontAlgn="auto" hangingPunct="1">
              <a:spcAft>
                <a:spcPts val="0"/>
              </a:spcAft>
              <a:buNone/>
              <a:defRPr/>
            </a:pPr>
            <a:endParaRPr lang="en-US" sz="2400" dirty="0" smtClean="0">
              <a:solidFill>
                <a:srgbClr val="0000FF"/>
              </a:solidFill>
            </a:endParaRPr>
          </a:p>
          <a:p>
            <a:pPr eaLnBrk="1" fontAlgn="auto" hangingPunct="1">
              <a:spcAft>
                <a:spcPts val="0"/>
              </a:spcAft>
              <a:buNone/>
              <a:defRPr/>
            </a:pPr>
            <a:endParaRPr lang="en-US" sz="2400" dirty="0" smtClean="0"/>
          </a:p>
          <a:p>
            <a:pPr>
              <a:buNone/>
            </a:pPr>
            <a:endParaRPr lang="en-US" dirty="0" smtClean="0">
              <a:solidFill>
                <a:srgbClr val="0000FF"/>
              </a:solidFill>
            </a:endParaRPr>
          </a:p>
          <a:p>
            <a:pPr>
              <a:buNone/>
            </a:pPr>
            <a:endParaRPr lang="en-US" dirty="0"/>
          </a:p>
        </p:txBody>
      </p:sp>
      <p:pic>
        <p:nvPicPr>
          <p:cNvPr id="21508" name="Picture 2"/>
          <p:cNvPicPr>
            <a:picLocks noChangeAspect="1"/>
          </p:cNvPicPr>
          <p:nvPr/>
        </p:nvPicPr>
        <p:blipFill>
          <a:blip r:embed="rId2"/>
          <a:srcRect/>
          <a:stretch>
            <a:fillRect/>
          </a:stretch>
        </p:blipFill>
        <p:spPr bwMode="auto">
          <a:xfrm>
            <a:off x="8077200" y="0"/>
            <a:ext cx="1066800" cy="1066800"/>
          </a:xfrm>
          <a:prstGeom prst="rect">
            <a:avLst/>
          </a:prstGeom>
          <a:noFill/>
          <a:ln w="9525">
            <a:noFill/>
            <a:miter lim="800000"/>
            <a:headEnd/>
            <a:tailEnd/>
          </a:ln>
        </p:spPr>
      </p:pic>
    </p:spTree>
    <p:extLst>
      <p:ext uri="{BB962C8B-B14F-4D97-AF65-F5344CB8AC3E}">
        <p14:creationId xmlns:p14="http://schemas.microsoft.com/office/powerpoint/2010/main" val="2140092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020762"/>
          </a:xfrm>
        </p:spPr>
        <p:txBody>
          <a:bodyPr>
            <a:normAutofit fontScale="90000"/>
          </a:bodyPr>
          <a:lstStyle/>
          <a:p>
            <a:r>
              <a:rPr lang="en-US" dirty="0" smtClean="0"/>
              <a:t>More Distressed Students </a:t>
            </a:r>
            <a:br>
              <a:rPr lang="en-US" dirty="0" smtClean="0"/>
            </a:br>
            <a:r>
              <a:rPr lang="en-US" dirty="0" smtClean="0"/>
              <a:t>Liked  ACT Class Better</a:t>
            </a:r>
            <a:endParaRPr lang="en-US" dirty="0"/>
          </a:p>
        </p:txBody>
      </p:sp>
      <p:graphicFrame>
        <p:nvGraphicFramePr>
          <p:cNvPr id="4" name="Content Placeholder 3"/>
          <p:cNvGraphicFramePr>
            <a:graphicFrameLocks noGrp="1"/>
          </p:cNvGraphicFramePr>
          <p:nvPr>
            <p:ph idx="1"/>
          </p:nvPr>
        </p:nvGraphicFramePr>
        <p:xfrm>
          <a:off x="457200" y="160020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86400" y="4648200"/>
            <a:ext cx="32004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eaLnBrk="0" fontAlgn="base" hangingPunct="0">
              <a:spcBef>
                <a:spcPct val="0"/>
              </a:spcBef>
              <a:spcAft>
                <a:spcPct val="0"/>
              </a:spcAft>
            </a:pPr>
            <a:r>
              <a:rPr lang="en-US" dirty="0" smtClean="0">
                <a:solidFill>
                  <a:prstClr val="black"/>
                </a:solidFill>
                <a:latin typeface="Calibri"/>
              </a:rPr>
              <a:t>Psych Distress *</a:t>
            </a:r>
            <a:r>
              <a:rPr lang="en-US" dirty="0" err="1" smtClean="0">
                <a:solidFill>
                  <a:prstClr val="black"/>
                </a:solidFill>
                <a:latin typeface="Calibri"/>
              </a:rPr>
              <a:t>cond</a:t>
            </a:r>
            <a:r>
              <a:rPr lang="en-US" dirty="0" smtClean="0">
                <a:solidFill>
                  <a:prstClr val="black"/>
                </a:solidFill>
                <a:latin typeface="Calibri"/>
              </a:rPr>
              <a:t>: </a:t>
            </a:r>
            <a:r>
              <a:rPr lang="en-US" i="1" dirty="0" smtClean="0">
                <a:solidFill>
                  <a:prstClr val="black"/>
                </a:solidFill>
                <a:latin typeface="Calibri"/>
              </a:rPr>
              <a:t>p </a:t>
            </a:r>
            <a:r>
              <a:rPr lang="en-US" dirty="0" smtClean="0">
                <a:solidFill>
                  <a:prstClr val="black"/>
                </a:solidFill>
                <a:latin typeface="Calibri"/>
              </a:rPr>
              <a:t>= .01</a:t>
            </a:r>
            <a:endParaRPr lang="en-US" dirty="0">
              <a:solidFill>
                <a:prstClr val="black"/>
              </a:solidFill>
              <a:latin typeface="Calibri"/>
            </a:endParaRPr>
          </a:p>
        </p:txBody>
      </p:sp>
      <p:sp>
        <p:nvSpPr>
          <p:cNvPr id="6" name="TextBox 5"/>
          <p:cNvSpPr txBox="1"/>
          <p:nvPr/>
        </p:nvSpPr>
        <p:spPr>
          <a:xfrm>
            <a:off x="1524000" y="6172200"/>
            <a:ext cx="6629400"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prstClr val="black"/>
                </a:solidFill>
                <a:latin typeface="Arial" charset="0"/>
              </a:rPr>
              <a:t>General Health Questionnaire (GHQ)  quartiles (up is bad)</a:t>
            </a:r>
          </a:p>
        </p:txBody>
      </p:sp>
      <p:sp>
        <p:nvSpPr>
          <p:cNvPr id="7" name="TextBox 6"/>
          <p:cNvSpPr txBox="1"/>
          <p:nvPr/>
        </p:nvSpPr>
        <p:spPr>
          <a:xfrm>
            <a:off x="304800" y="1219200"/>
            <a:ext cx="8839200" cy="369332"/>
          </a:xfrm>
          <a:prstGeom prst="rect">
            <a:avLst/>
          </a:prstGeom>
          <a:noFill/>
        </p:spPr>
        <p:txBody>
          <a:bodyPr wrap="square" rtlCol="0">
            <a:spAutoFit/>
          </a:bodyPr>
          <a:lstStyle/>
          <a:p>
            <a:pPr eaLnBrk="0" fontAlgn="base" hangingPunct="0">
              <a:spcBef>
                <a:spcPct val="0"/>
              </a:spcBef>
              <a:spcAft>
                <a:spcPct val="0"/>
              </a:spcAft>
            </a:pPr>
            <a:r>
              <a:rPr lang="en-US" b="1" dirty="0" smtClean="0">
                <a:solidFill>
                  <a:prstClr val="black"/>
                </a:solidFill>
                <a:latin typeface="Arial" charset="0"/>
              </a:rPr>
              <a:t>Student Evaluation of Educational Quality (SEEQ)  total  (up is good)</a:t>
            </a:r>
          </a:p>
        </p:txBody>
      </p:sp>
    </p:spTree>
    <p:extLst>
      <p:ext uri="{BB962C8B-B14F-4D97-AF65-F5344CB8AC3E}">
        <p14:creationId xmlns:p14="http://schemas.microsoft.com/office/powerpoint/2010/main" val="3569643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382000" cy="20875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smtClean="0"/>
              <a:t>ACT on College Life: </a:t>
            </a:r>
            <a:br>
              <a:rPr lang="en-US" dirty="0" smtClean="0"/>
            </a:br>
            <a:r>
              <a:rPr lang="en-US" dirty="0" smtClean="0"/>
              <a:t>A Guided Self-Help Program for College Counseling Centers</a:t>
            </a:r>
          </a:p>
        </p:txBody>
      </p:sp>
      <p:sp>
        <p:nvSpPr>
          <p:cNvPr id="47107" name="Content Placeholder 2"/>
          <p:cNvSpPr>
            <a:spLocks noGrp="1"/>
          </p:cNvSpPr>
          <p:nvPr>
            <p:ph idx="1"/>
          </p:nvPr>
        </p:nvSpPr>
        <p:spPr>
          <a:xfrm>
            <a:off x="533400" y="2514600"/>
            <a:ext cx="8229600" cy="3505200"/>
          </a:xfrm>
        </p:spPr>
        <p:style>
          <a:lnRef idx="1">
            <a:schemeClr val="accent1"/>
          </a:lnRef>
          <a:fillRef idx="3">
            <a:schemeClr val="accent1"/>
          </a:fillRef>
          <a:effectRef idx="2">
            <a:schemeClr val="accent1"/>
          </a:effectRef>
          <a:fontRef idx="minor">
            <a:schemeClr val="lt1"/>
          </a:fontRef>
        </p:style>
        <p:txBody>
          <a:bodyPr/>
          <a:lstStyle/>
          <a:p>
            <a:pPr algn="ctr">
              <a:buNone/>
            </a:pPr>
            <a:r>
              <a:rPr lang="en-US" sz="2800" dirty="0" smtClean="0"/>
              <a:t>Michael Levin, Jacqueline Pistorello, </a:t>
            </a:r>
          </a:p>
          <a:p>
            <a:pPr algn="ctr">
              <a:buNone/>
            </a:pPr>
            <a:r>
              <a:rPr lang="en-US" sz="2800" dirty="0" smtClean="0"/>
              <a:t>Steven C. Hayes,  John Seeley, &amp; </a:t>
            </a:r>
            <a:r>
              <a:rPr lang="en-US" sz="2800" dirty="0" err="1" smtClean="0"/>
              <a:t>Crissa</a:t>
            </a:r>
            <a:r>
              <a:rPr lang="en-US" sz="2800" dirty="0" smtClean="0"/>
              <a:t> Levin</a:t>
            </a:r>
            <a:r>
              <a:rPr lang="en-US" sz="2400" dirty="0" smtClean="0"/>
              <a:t> </a:t>
            </a:r>
          </a:p>
          <a:p>
            <a:endParaRPr lang="en-US" sz="2400" dirty="0" smtClean="0"/>
          </a:p>
          <a:p>
            <a:pPr>
              <a:buNone/>
            </a:pPr>
            <a:r>
              <a:rPr lang="en-US" sz="2000" dirty="0" smtClean="0"/>
              <a:t>This research was supported by a Phase I Small Business Innovation Research grant from the National Institute of Mental Health (NIMH; R43MH085336; Levin, Pistorello, Hayes, &amp; Seeley) and one Phase II grant from the National Center for Complementary &amp; Integrative Health (NCCIH; R44AT006952; Levin, Pistorello, Levin, Hayes, &amp; Seeley) –all awarded to Contextual Change LLC</a:t>
            </a:r>
          </a:p>
          <a:p>
            <a:pPr eaLnBrk="1" hangingPunct="1"/>
            <a:endParaRPr lang="en-US" dirty="0" smtClean="0"/>
          </a:p>
        </p:txBody>
      </p:sp>
    </p:spTree>
    <p:extLst>
      <p:ext uri="{BB962C8B-B14F-4D97-AF65-F5344CB8AC3E}">
        <p14:creationId xmlns:p14="http://schemas.microsoft.com/office/powerpoint/2010/main" val="343743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7378" b="4898"/>
          <a:stretch/>
        </p:blipFill>
        <p:spPr>
          <a:xfrm>
            <a:off x="142810" y="580572"/>
            <a:ext cx="8828617" cy="5808654"/>
          </a:xfrm>
          <a:prstGeom prst="rect">
            <a:avLst/>
          </a:prstGeom>
        </p:spPr>
      </p:pic>
    </p:spTree>
    <p:extLst>
      <p:ext uri="{BB962C8B-B14F-4D97-AF65-F5344CB8AC3E}">
        <p14:creationId xmlns:p14="http://schemas.microsoft.com/office/powerpoint/2010/main" val="395119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561" y="1371600"/>
            <a:ext cx="8229600" cy="4572000"/>
          </a:xfrm>
        </p:spPr>
        <p:txBody>
          <a:bodyPr/>
          <a:lstStyle/>
          <a:p>
            <a:pPr marL="0" indent="0">
              <a:buNone/>
            </a:pPr>
            <a:endParaRPr lang="en-US" sz="1800" dirty="0" smtClean="0"/>
          </a:p>
          <a:p>
            <a:pPr marL="0" indent="0" algn="ctr">
              <a:buNone/>
            </a:pPr>
            <a:r>
              <a:rPr lang="en-US" sz="3600" dirty="0" smtClean="0"/>
              <a:t>Please don’t forget to scan in to have your attendance tracked.</a:t>
            </a:r>
          </a:p>
          <a:p>
            <a:pPr marL="0" indent="0" algn="ctr">
              <a:buNone/>
            </a:pPr>
            <a:endParaRPr lang="en-US" sz="4000" dirty="0"/>
          </a:p>
          <a:p>
            <a:pPr marL="0" indent="0" algn="ctr">
              <a:buNone/>
            </a:pPr>
            <a:endParaRPr lang="en-US" sz="4000" dirty="0"/>
          </a:p>
        </p:txBody>
      </p:sp>
      <p:sp>
        <p:nvSpPr>
          <p:cNvPr id="3" name="Title 2"/>
          <p:cNvSpPr>
            <a:spLocks noGrp="1"/>
          </p:cNvSpPr>
          <p:nvPr>
            <p:ph type="title"/>
          </p:nvPr>
        </p:nvSpPr>
        <p:spPr>
          <a:xfrm>
            <a:off x="511561" y="0"/>
            <a:ext cx="8229600" cy="1219200"/>
          </a:xfrm>
        </p:spPr>
        <p:txBody>
          <a:bodyPr>
            <a:normAutofit/>
          </a:bodyPr>
          <a:lstStyle/>
          <a:p>
            <a:pPr algn="ctr"/>
            <a:r>
              <a:rPr lang="en-US" sz="4000" i="1" dirty="0" smtClean="0"/>
              <a:t>Need CE credit for this session?</a:t>
            </a:r>
            <a:endParaRPr lang="en-US" sz="40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3272246"/>
            <a:ext cx="2089922" cy="3380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884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40675" t="19434" r="40948" b="17484"/>
          <a:stretch/>
        </p:blipFill>
        <p:spPr>
          <a:xfrm>
            <a:off x="3272743" y="191819"/>
            <a:ext cx="2508812" cy="6459185"/>
          </a:xfrm>
          <a:prstGeom prst="rect">
            <a:avLst/>
          </a:prstGeom>
        </p:spPr>
      </p:pic>
    </p:spTree>
    <p:extLst>
      <p:ext uri="{BB962C8B-B14F-4D97-AF65-F5344CB8AC3E}">
        <p14:creationId xmlns:p14="http://schemas.microsoft.com/office/powerpoint/2010/main" val="1814729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t="7597" b="4374"/>
          <a:stretch/>
        </p:blipFill>
        <p:spPr>
          <a:xfrm>
            <a:off x="142810" y="595088"/>
            <a:ext cx="8828617" cy="5828863"/>
          </a:xfrm>
          <a:prstGeom prst="rect">
            <a:avLst/>
          </a:prstGeom>
        </p:spPr>
      </p:pic>
    </p:spTree>
    <p:extLst>
      <p:ext uri="{BB962C8B-B14F-4D97-AF65-F5344CB8AC3E}">
        <p14:creationId xmlns:p14="http://schemas.microsoft.com/office/powerpoint/2010/main" val="398586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smtClean="0"/>
              <a:t>Student Support Network (SSN)</a:t>
            </a:r>
          </a:p>
        </p:txBody>
      </p:sp>
      <p:sp>
        <p:nvSpPr>
          <p:cNvPr id="47107" name="Content Placeholder 2"/>
          <p:cNvSpPr>
            <a:spLocks noGrp="1"/>
          </p:cNvSpPr>
          <p:nvPr>
            <p:ph idx="1"/>
          </p:nvPr>
        </p:nvSpPr>
        <p:spPr>
          <a:xfrm>
            <a:off x="457200" y="1600200"/>
            <a:ext cx="8229600" cy="5029200"/>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dirty="0" smtClean="0"/>
              <a:t>ACT-Based Peer Mentoring</a:t>
            </a:r>
          </a:p>
          <a:p>
            <a:pPr lvl="1" eaLnBrk="1" hangingPunct="1"/>
            <a:r>
              <a:rPr lang="en-US" dirty="0" smtClean="0">
                <a:cs typeface="ＭＳ Ｐゴシック" charset="-128"/>
              </a:rPr>
              <a:t>Charles Morse, Worcester Polytechnic Institute</a:t>
            </a:r>
          </a:p>
          <a:p>
            <a:pPr lvl="1" eaLnBrk="1" hangingPunct="1"/>
            <a:r>
              <a:rPr lang="en-US" dirty="0" smtClean="0">
                <a:cs typeface="ＭＳ Ｐゴシック" charset="-128"/>
              </a:rPr>
              <a:t>6 sessions, 1 hour each</a:t>
            </a:r>
          </a:p>
          <a:p>
            <a:pPr lvl="1" eaLnBrk="1" hangingPunct="1"/>
            <a:r>
              <a:rPr lang="en-US" dirty="0" smtClean="0">
                <a:cs typeface="ＭＳ Ｐゴシック" charset="-128"/>
              </a:rPr>
              <a:t>Student leaders nominated by faculty</a:t>
            </a:r>
          </a:p>
          <a:p>
            <a:pPr lvl="1" eaLnBrk="1" hangingPunct="1"/>
            <a:r>
              <a:rPr lang="en-US" dirty="0" smtClean="0">
                <a:cs typeface="ＭＳ Ｐゴシック" charset="-128"/>
              </a:rPr>
              <a:t>ACT Light: ubiquity of human suffering, modeling psychological flexibility, acceptance, valued-based actions, backpack metaphor, perspective taking</a:t>
            </a:r>
          </a:p>
          <a:p>
            <a:pPr lvl="1" eaLnBrk="1" hangingPunct="1"/>
            <a:r>
              <a:rPr lang="en-US" dirty="0" smtClean="0">
                <a:cs typeface="ＭＳ Ｐゴシック" charset="-128"/>
              </a:rPr>
              <a:t>Other: </a:t>
            </a:r>
            <a:r>
              <a:rPr lang="en-US" dirty="0" err="1" smtClean="0">
                <a:cs typeface="ＭＳ Ｐゴシック" charset="-128"/>
              </a:rPr>
              <a:t>Rogerian</a:t>
            </a:r>
            <a:r>
              <a:rPr lang="en-US" dirty="0" smtClean="0">
                <a:cs typeface="ＭＳ Ｐゴシック" charset="-128"/>
              </a:rPr>
              <a:t> stuff – listening &amp; validation</a:t>
            </a:r>
          </a:p>
          <a:p>
            <a:pPr marL="457200" lvl="1" indent="0" eaLnBrk="1" hangingPunct="1">
              <a:buNone/>
            </a:pPr>
            <a:r>
              <a:rPr lang="en-US" dirty="0" smtClean="0"/>
              <a:t/>
            </a:r>
            <a:br>
              <a:rPr lang="en-US" dirty="0" smtClean="0"/>
            </a:br>
            <a:endParaRPr lang="en-US" dirty="0" smtClean="0"/>
          </a:p>
        </p:txBody>
      </p:sp>
    </p:spTree>
    <p:extLst>
      <p:ext uri="{BB962C8B-B14F-4D97-AF65-F5344CB8AC3E}">
        <p14:creationId xmlns:p14="http://schemas.microsoft.com/office/powerpoint/2010/main" val="1162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Other Examples </a:t>
            </a:r>
          </a:p>
        </p:txBody>
      </p:sp>
      <p:pic>
        <p:nvPicPr>
          <p:cNvPr id="5" name="Content Placeholder 4" descr="Upworthy_screenshot_June_2016.pdf"/>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t="6701" b="6701"/>
          <a:stretch>
            <a:fillRect/>
          </a:stretch>
        </p:blipFill>
        <p:spPr>
          <a:xfrm rot="5400000">
            <a:off x="396081" y="442120"/>
            <a:ext cx="4038600" cy="4525963"/>
          </a:xfrm>
        </p:spPr>
      </p:pic>
      <p:pic>
        <p:nvPicPr>
          <p:cNvPr id="30724" name="Picture 2"/>
          <p:cNvPicPr>
            <a:picLocks noChangeAspect="1"/>
          </p:cNvPicPr>
          <p:nvPr/>
        </p:nvPicPr>
        <p:blipFill>
          <a:blip r:embed="rId5"/>
          <a:srcRect/>
          <a:stretch>
            <a:fillRect/>
          </a:stretch>
        </p:blipFill>
        <p:spPr bwMode="auto">
          <a:xfrm>
            <a:off x="8077200" y="0"/>
            <a:ext cx="1066800" cy="1066800"/>
          </a:xfrm>
          <a:prstGeom prst="rect">
            <a:avLst/>
          </a:prstGeom>
          <a:noFill/>
          <a:ln w="9525">
            <a:noFill/>
            <a:miter lim="800000"/>
            <a:headEnd/>
            <a:tailEnd/>
          </a:ln>
        </p:spPr>
      </p:pic>
      <p:pic>
        <p:nvPicPr>
          <p:cNvPr id="14" name="Content Placeholder 6" descr="AMA_Steps_Forward_Screenshot_2016.pdf"/>
          <p:cNvPicPr>
            <a:picLocks noGrp="1" noChangeAspect="1"/>
          </p:cNvPicPr>
          <p:nvPr>
            <p:ph sz="half" idx="2"/>
          </p:nvPr>
        </p:nvPicPr>
        <p:blipFill>
          <a:blip r:embed="rId6" cstate="print">
            <a:extLst>
              <a:ext uri="{28A0092B-C50C-407E-A947-70E740481C1C}">
                <a14:useLocalDpi xmlns:a14="http://schemas.microsoft.com/office/drawing/2010/main" val="0"/>
              </a:ext>
            </a:extLst>
          </a:blip>
          <a:srcRect l="-7738" r="-7738"/>
          <a:stretch>
            <a:fillRect/>
          </a:stretch>
        </p:blipFill>
        <p:spPr>
          <a:xfrm rot="5400000">
            <a:off x="4587081" y="2347119"/>
            <a:ext cx="4038600" cy="4525963"/>
          </a:xfrm>
        </p:spPr>
      </p:pic>
    </p:spTree>
    <p:extLst>
      <p:ext uri="{BB962C8B-B14F-4D97-AF65-F5344CB8AC3E}">
        <p14:creationId xmlns:p14="http://schemas.microsoft.com/office/powerpoint/2010/main" val="333614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CA-Lake-Tahoe1.jpg"/>
          <p:cNvPicPr>
            <a:picLocks noChangeAspect="1"/>
          </p:cNvPicPr>
          <p:nvPr/>
        </p:nvPicPr>
        <p:blipFill>
          <a:blip r:embed="rId2">
            <a:alphaModFix amt="66000"/>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620611" y="5614832"/>
            <a:ext cx="3890722" cy="584776"/>
          </a:xfrm>
          <a:prstGeom prst="rect">
            <a:avLst/>
          </a:prstGeom>
          <a:solidFill>
            <a:srgbClr val="0000FF"/>
          </a:solidFill>
          <a:effectLst>
            <a:glow rad="101600">
              <a:schemeClr val="accent1">
                <a:satMod val="175000"/>
                <a:alpha val="40000"/>
              </a:schemeClr>
            </a:glow>
            <a:outerShdw blurRad="50800" dist="38100" dir="5400000" algn="t" rotWithShape="0">
              <a:prstClr val="black">
                <a:alpha val="40000"/>
              </a:prstClr>
            </a:outerShdw>
          </a:effectLst>
        </p:spPr>
        <p:txBody>
          <a:bodyPr wrap="square" rtlCol="0">
            <a:spAutoFit/>
          </a:bodyPr>
          <a:lstStyle/>
          <a:p>
            <a:pPr algn="ctr" eaLnBrk="0" fontAlgn="base" hangingPunct="0">
              <a:spcBef>
                <a:spcPct val="0"/>
              </a:spcBef>
              <a:spcAft>
                <a:spcPct val="0"/>
              </a:spcAft>
            </a:pPr>
            <a:r>
              <a:rPr lang="en-US" sz="3200" dirty="0" smtClean="0">
                <a:solidFill>
                  <a:prstClr val="white"/>
                </a:solidFill>
                <a:latin typeface="Bangla MN"/>
                <a:cs typeface="Bangla MN"/>
              </a:rPr>
              <a:t>Students</a:t>
            </a:r>
            <a:endParaRPr lang="en-US" sz="3200" dirty="0">
              <a:solidFill>
                <a:prstClr val="white"/>
              </a:solidFill>
              <a:latin typeface="Bangla MN"/>
              <a:cs typeface="Bangla MN"/>
            </a:endParaRPr>
          </a:p>
        </p:txBody>
      </p:sp>
      <p:sp>
        <p:nvSpPr>
          <p:cNvPr id="7" name="TextBox 6"/>
          <p:cNvSpPr txBox="1"/>
          <p:nvPr/>
        </p:nvSpPr>
        <p:spPr>
          <a:xfrm rot="16358483">
            <a:off x="6929343" y="4524960"/>
            <a:ext cx="2214657" cy="369332"/>
          </a:xfrm>
          <a:prstGeom prst="curvedUpArrow">
            <a:avLst>
              <a:gd name="adj1" fmla="val 25000"/>
              <a:gd name="adj2" fmla="val 55981"/>
              <a:gd name="adj3" fmla="val 25000"/>
            </a:avLst>
          </a:prstGeom>
          <a:noFill/>
        </p:spPr>
        <p:txBody>
          <a:bodyPr wrap="square" rtlCol="0">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5" name="Circular Arrow 4"/>
          <p:cNvSpPr/>
          <p:nvPr/>
        </p:nvSpPr>
        <p:spPr>
          <a:xfrm>
            <a:off x="1899643" y="4165934"/>
            <a:ext cx="45719" cy="45719"/>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black"/>
              </a:solidFill>
              <a:latin typeface="Calibri"/>
            </a:endParaRPr>
          </a:p>
        </p:txBody>
      </p:sp>
      <p:sp>
        <p:nvSpPr>
          <p:cNvPr id="9" name="Rectangle 8"/>
          <p:cNvSpPr/>
          <p:nvPr/>
        </p:nvSpPr>
        <p:spPr>
          <a:xfrm>
            <a:off x="696171" y="138134"/>
            <a:ext cx="7763664" cy="923330"/>
          </a:xfrm>
          <a:prstGeom prst="rect">
            <a:avLst/>
          </a:prstGeom>
          <a:noFill/>
          <a:ln>
            <a:noFill/>
          </a:ln>
        </p:spPr>
        <p:txBody>
          <a:bodyPr wrap="none" lIns="91440" tIns="45720" rIns="91440" bIns="45720">
            <a:spAutoFit/>
          </a:bodyPr>
          <a:lstStyle/>
          <a:p>
            <a:pPr algn="ctr" eaLnBrk="0" fontAlgn="base" hangingPunct="0">
              <a:spcBef>
                <a:spcPct val="0"/>
              </a:spcBef>
              <a:spcAft>
                <a:spcPct val="0"/>
              </a:spcAft>
            </a:pPr>
            <a:r>
              <a:rPr lang="en-US" sz="5400" b="1" dirty="0" smtClean="0">
                <a:ln w="31550" cmpd="sng">
                  <a:solidFill>
                    <a:srgbClr val="0000FF"/>
                  </a:solidFill>
                  <a:prstDash val="solid"/>
                </a:ln>
                <a:solidFill>
                  <a:prstClr val="white"/>
                </a:solidFill>
                <a:effectLst>
                  <a:outerShdw blurRad="41275" dist="12700" dir="12000000" algn="tl" rotWithShape="0">
                    <a:srgbClr val="000000">
                      <a:alpha val="40000"/>
                    </a:srgbClr>
                  </a:outerShdw>
                </a:effectLst>
                <a:latin typeface="Arial" charset="0"/>
              </a:rPr>
              <a:t>Nurturing Environment</a:t>
            </a:r>
            <a:endParaRPr lang="en-US" sz="5400" b="1" dirty="0">
              <a:ln w="31550" cmpd="sng">
                <a:solidFill>
                  <a:srgbClr val="0000FF"/>
                </a:solidFill>
                <a:prstDash val="solid"/>
              </a:ln>
              <a:solidFill>
                <a:prstClr val="white"/>
              </a:solidFill>
              <a:effectLst>
                <a:outerShdw blurRad="41275" dist="12700" dir="12000000" algn="tl" rotWithShape="0">
                  <a:srgbClr val="000000">
                    <a:alpha val="40000"/>
                  </a:srgbClr>
                </a:outerShdw>
              </a:effectLst>
              <a:latin typeface="Arial" charset="0"/>
            </a:endParaRPr>
          </a:p>
        </p:txBody>
      </p:sp>
      <p:sp>
        <p:nvSpPr>
          <p:cNvPr id="11" name="TextBox 10"/>
          <p:cNvSpPr txBox="1"/>
          <p:nvPr/>
        </p:nvSpPr>
        <p:spPr>
          <a:xfrm>
            <a:off x="1741380" y="4265474"/>
            <a:ext cx="5666621" cy="584776"/>
          </a:xfrm>
          <a:prstGeom prst="rect">
            <a:avLst/>
          </a:prstGeom>
          <a:solidFill>
            <a:srgbClr val="0000FF"/>
          </a:solidFill>
          <a:effectLst>
            <a:glow rad="101600">
              <a:schemeClr val="accent1">
                <a:satMod val="175000"/>
                <a:alpha val="40000"/>
              </a:schemeClr>
            </a:glow>
            <a:outerShdw blurRad="50800" dist="38100" dir="5400000" algn="t" rotWithShape="0">
              <a:prstClr val="black">
                <a:alpha val="40000"/>
              </a:prstClr>
            </a:outerShdw>
          </a:effectLst>
        </p:spPr>
        <p:txBody>
          <a:bodyPr wrap="square" rtlCol="0">
            <a:spAutoFit/>
          </a:bodyPr>
          <a:lstStyle/>
          <a:p>
            <a:pPr algn="ctr" eaLnBrk="0" fontAlgn="base" hangingPunct="0">
              <a:spcBef>
                <a:spcPct val="0"/>
              </a:spcBef>
              <a:spcAft>
                <a:spcPct val="0"/>
              </a:spcAft>
            </a:pPr>
            <a:r>
              <a:rPr lang="en-US" sz="3200" dirty="0" smtClean="0">
                <a:solidFill>
                  <a:prstClr val="white"/>
                </a:solidFill>
                <a:latin typeface="Bangla MN"/>
                <a:cs typeface="Bangla MN"/>
              </a:rPr>
              <a:t>Therapists, Professors</a:t>
            </a:r>
            <a:endParaRPr lang="en-US" sz="3200" dirty="0">
              <a:solidFill>
                <a:prstClr val="white"/>
              </a:solidFill>
              <a:latin typeface="Bangla MN"/>
              <a:cs typeface="Bangla MN"/>
            </a:endParaRPr>
          </a:p>
        </p:txBody>
      </p:sp>
      <p:sp>
        <p:nvSpPr>
          <p:cNvPr id="14" name="Curved Up Arrow 13"/>
          <p:cNvSpPr/>
          <p:nvPr/>
        </p:nvSpPr>
        <p:spPr>
          <a:xfrm rot="16200000">
            <a:off x="7114464" y="4437793"/>
            <a:ext cx="2067148" cy="1456482"/>
          </a:xfrm>
          <a:prstGeom prst="curvedUp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black"/>
              </a:solidFill>
              <a:latin typeface="Calibri"/>
            </a:endParaRPr>
          </a:p>
        </p:txBody>
      </p:sp>
      <p:sp>
        <p:nvSpPr>
          <p:cNvPr id="15" name="TextBox 14"/>
          <p:cNvSpPr txBox="1"/>
          <p:nvPr/>
        </p:nvSpPr>
        <p:spPr>
          <a:xfrm>
            <a:off x="1741380" y="2577399"/>
            <a:ext cx="5666621" cy="1077218"/>
          </a:xfrm>
          <a:prstGeom prst="rect">
            <a:avLst/>
          </a:prstGeom>
          <a:solidFill>
            <a:srgbClr val="0000FF"/>
          </a:solidFill>
          <a:effectLst>
            <a:glow rad="101600">
              <a:schemeClr val="accent1">
                <a:satMod val="175000"/>
                <a:alpha val="40000"/>
              </a:schemeClr>
            </a:glow>
            <a:outerShdw blurRad="50800" dist="38100" dir="5400000" algn="t" rotWithShape="0">
              <a:prstClr val="black">
                <a:alpha val="40000"/>
              </a:prstClr>
            </a:outerShdw>
          </a:effectLst>
        </p:spPr>
        <p:txBody>
          <a:bodyPr wrap="square" rtlCol="0">
            <a:spAutoFit/>
          </a:bodyPr>
          <a:lstStyle/>
          <a:p>
            <a:pPr algn="ctr" eaLnBrk="0" fontAlgn="base" hangingPunct="0">
              <a:spcBef>
                <a:spcPct val="0"/>
              </a:spcBef>
              <a:spcAft>
                <a:spcPct val="0"/>
              </a:spcAft>
            </a:pPr>
            <a:r>
              <a:rPr lang="en-US" sz="3200" dirty="0" smtClean="0">
                <a:solidFill>
                  <a:prstClr val="white"/>
                </a:solidFill>
                <a:latin typeface="Bangla MN"/>
                <a:cs typeface="Bangla MN"/>
              </a:rPr>
              <a:t>Counseling Center Directors, Chairs, Deans</a:t>
            </a:r>
            <a:endParaRPr lang="en-US" sz="3200" dirty="0">
              <a:solidFill>
                <a:prstClr val="white"/>
              </a:solidFill>
              <a:latin typeface="Bangla MN"/>
              <a:cs typeface="Bangla MN"/>
            </a:endParaRPr>
          </a:p>
        </p:txBody>
      </p:sp>
      <p:sp>
        <p:nvSpPr>
          <p:cNvPr id="16" name="TextBox 15"/>
          <p:cNvSpPr txBox="1"/>
          <p:nvPr/>
        </p:nvSpPr>
        <p:spPr>
          <a:xfrm>
            <a:off x="1741380" y="1433124"/>
            <a:ext cx="5666621" cy="584776"/>
          </a:xfrm>
          <a:prstGeom prst="rect">
            <a:avLst/>
          </a:prstGeom>
          <a:solidFill>
            <a:srgbClr val="0000FF"/>
          </a:solidFill>
          <a:effectLst>
            <a:glow rad="101600">
              <a:schemeClr val="accent1">
                <a:satMod val="175000"/>
                <a:alpha val="40000"/>
              </a:schemeClr>
            </a:glow>
            <a:outerShdw blurRad="50800" dist="38100" dir="5400000" algn="t" rotWithShape="0">
              <a:prstClr val="black">
                <a:alpha val="40000"/>
              </a:prstClr>
            </a:outerShdw>
          </a:effectLst>
        </p:spPr>
        <p:txBody>
          <a:bodyPr wrap="square" rtlCol="0">
            <a:spAutoFit/>
          </a:bodyPr>
          <a:lstStyle/>
          <a:p>
            <a:pPr algn="ctr" eaLnBrk="0" fontAlgn="base" hangingPunct="0">
              <a:spcBef>
                <a:spcPct val="0"/>
              </a:spcBef>
              <a:spcAft>
                <a:spcPct val="0"/>
              </a:spcAft>
            </a:pPr>
            <a:r>
              <a:rPr lang="en-US" sz="3200" dirty="0" smtClean="0">
                <a:solidFill>
                  <a:prstClr val="white"/>
                </a:solidFill>
                <a:latin typeface="Bangla MN"/>
                <a:cs typeface="Bangla MN"/>
              </a:rPr>
              <a:t>University Administrators</a:t>
            </a:r>
            <a:endParaRPr lang="en-US" sz="3200" dirty="0">
              <a:solidFill>
                <a:prstClr val="white"/>
              </a:solidFill>
              <a:latin typeface="Bangla MN"/>
              <a:cs typeface="Bangla MN"/>
            </a:endParaRPr>
          </a:p>
        </p:txBody>
      </p:sp>
      <p:sp>
        <p:nvSpPr>
          <p:cNvPr id="17" name="Curved Up Arrow 16"/>
          <p:cNvSpPr/>
          <p:nvPr/>
        </p:nvSpPr>
        <p:spPr>
          <a:xfrm rot="16200000">
            <a:off x="7194425" y="1738457"/>
            <a:ext cx="2067148" cy="1456482"/>
          </a:xfrm>
          <a:prstGeom prst="curvedUp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black"/>
              </a:solidFill>
              <a:latin typeface="Calibri"/>
            </a:endParaRPr>
          </a:p>
        </p:txBody>
      </p:sp>
      <p:sp>
        <p:nvSpPr>
          <p:cNvPr id="18" name="Curved Down Arrow 17"/>
          <p:cNvSpPr/>
          <p:nvPr/>
        </p:nvSpPr>
        <p:spPr>
          <a:xfrm rot="16200000">
            <a:off x="-148216" y="2956820"/>
            <a:ext cx="2116311" cy="1395596"/>
          </a:xfrm>
          <a:prstGeom prst="curved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black"/>
              </a:solidFill>
              <a:latin typeface="Calibri"/>
            </a:endParaRPr>
          </a:p>
        </p:txBody>
      </p:sp>
    </p:spTree>
    <p:extLst>
      <p:ext uri="{BB962C8B-B14F-4D97-AF65-F5344CB8AC3E}">
        <p14:creationId xmlns:p14="http://schemas.microsoft.com/office/powerpoint/2010/main" val="14737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800600"/>
          </a:xfrm>
        </p:spPr>
        <p:txBody>
          <a:bodyPr>
            <a:normAutofit lnSpcReduction="10000"/>
          </a:bodyPr>
          <a:lstStyle/>
          <a:p>
            <a:endParaRPr lang="en-US" sz="1200" dirty="0" smtClean="0"/>
          </a:p>
          <a:p>
            <a:r>
              <a:rPr lang="en-US" sz="2400" dirty="0" smtClean="0"/>
              <a:t>What </a:t>
            </a:r>
            <a:r>
              <a:rPr lang="en-US" sz="2400" dirty="0"/>
              <a:t>are some of the challenges in establishing a nurturing community in educational contexts?</a:t>
            </a:r>
          </a:p>
          <a:p>
            <a:pPr lvl="0">
              <a:buClr>
                <a:srgbClr val="9F2936"/>
              </a:buClr>
            </a:pPr>
            <a:endParaRPr lang="en-US" sz="800" dirty="0" smtClean="0">
              <a:solidFill>
                <a:prstClr val="white"/>
              </a:solidFill>
            </a:endParaRPr>
          </a:p>
          <a:p>
            <a:pPr lvl="0">
              <a:buClr>
                <a:srgbClr val="9F2936"/>
              </a:buClr>
            </a:pPr>
            <a:r>
              <a:rPr lang="en-US" sz="2400" dirty="0" smtClean="0">
                <a:solidFill>
                  <a:prstClr val="white"/>
                </a:solidFill>
              </a:rPr>
              <a:t>How </a:t>
            </a:r>
            <a:r>
              <a:rPr lang="en-US" sz="2400" dirty="0">
                <a:solidFill>
                  <a:prstClr val="white"/>
                </a:solidFill>
              </a:rPr>
              <a:t>do you think the balance between universal prevention efforts and more targeted intervention work is best struck? </a:t>
            </a:r>
            <a:endParaRPr lang="en-US" sz="2400" dirty="0"/>
          </a:p>
          <a:p>
            <a:endParaRPr lang="en-US" sz="800" dirty="0" smtClean="0"/>
          </a:p>
          <a:p>
            <a:r>
              <a:rPr lang="en-US" sz="2400" dirty="0" smtClean="0"/>
              <a:t>How </a:t>
            </a:r>
            <a:r>
              <a:rPr lang="en-US" sz="2400" dirty="0"/>
              <a:t>do academic environments and the function and purpose of “a college education” differ across socioeconomic contexts?  </a:t>
            </a:r>
          </a:p>
          <a:p>
            <a:endParaRPr lang="en-US" sz="900" dirty="0" smtClean="0"/>
          </a:p>
          <a:p>
            <a:r>
              <a:rPr lang="en-US" sz="2400" dirty="0" smtClean="0"/>
              <a:t>What </a:t>
            </a:r>
            <a:r>
              <a:rPr lang="en-US" sz="2400" dirty="0"/>
              <a:t>moments stand out as most memorable and how have these moments shaped your work or perspective on this work?</a:t>
            </a:r>
          </a:p>
          <a:p>
            <a:endParaRPr lang="en-US" dirty="0" smtClean="0"/>
          </a:p>
          <a:p>
            <a:endParaRPr lang="en-US" dirty="0"/>
          </a:p>
        </p:txBody>
      </p:sp>
      <p:sp>
        <p:nvSpPr>
          <p:cNvPr id="3" name="Title 2"/>
          <p:cNvSpPr>
            <a:spLocks noGrp="1"/>
          </p:cNvSpPr>
          <p:nvPr>
            <p:ph type="title"/>
          </p:nvPr>
        </p:nvSpPr>
        <p:spPr>
          <a:xfrm>
            <a:off x="457200" y="0"/>
            <a:ext cx="8229600" cy="1219200"/>
          </a:xfrm>
        </p:spPr>
        <p:txBody>
          <a:bodyPr/>
          <a:lstStyle/>
          <a:p>
            <a:r>
              <a:rPr lang="en-US" dirty="0" smtClean="0"/>
              <a:t>Discussion questions</a:t>
            </a:r>
            <a:endParaRPr lang="en-US" dirty="0"/>
          </a:p>
        </p:txBody>
      </p:sp>
    </p:spTree>
    <p:extLst>
      <p:ext uri="{BB962C8B-B14F-4D97-AF65-F5344CB8AC3E}">
        <p14:creationId xmlns:p14="http://schemas.microsoft.com/office/powerpoint/2010/main" val="73603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Discussion/Audience Questions</a:t>
            </a:r>
            <a:endParaRPr lang="en-US" dirty="0"/>
          </a:p>
        </p:txBody>
      </p:sp>
    </p:spTree>
    <p:extLst>
      <p:ext uri="{BB962C8B-B14F-4D97-AF65-F5344CB8AC3E}">
        <p14:creationId xmlns:p14="http://schemas.microsoft.com/office/powerpoint/2010/main" val="120825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752600"/>
            <a:ext cx="8458200" cy="4572000"/>
          </a:xfrm>
        </p:spPr>
        <p:txBody>
          <a:bodyPr/>
          <a:lstStyle/>
          <a:p>
            <a:r>
              <a:rPr lang="en-US" dirty="0" smtClean="0"/>
              <a:t>Jennifer Block-Lerner – </a:t>
            </a:r>
            <a:r>
              <a:rPr lang="en-US" dirty="0" smtClean="0">
                <a:hlinkClick r:id="rId3"/>
              </a:rPr>
              <a:t>jlerner@kean.edu</a:t>
            </a:r>
            <a:endParaRPr lang="en-US" dirty="0" smtClean="0"/>
          </a:p>
          <a:p>
            <a:r>
              <a:rPr lang="en-US" dirty="0" smtClean="0"/>
              <a:t>Donald Marks – </a:t>
            </a:r>
            <a:r>
              <a:rPr lang="en-US" dirty="0" smtClean="0">
                <a:hlinkClick r:id="rId4"/>
              </a:rPr>
              <a:t>domarks@kean.edu</a:t>
            </a:r>
            <a:endParaRPr lang="en-US" dirty="0" smtClean="0"/>
          </a:p>
          <a:p>
            <a:r>
              <a:rPr lang="en-US" dirty="0" smtClean="0"/>
              <a:t>Jacqueline </a:t>
            </a:r>
            <a:r>
              <a:rPr lang="en-US" dirty="0" err="1" smtClean="0"/>
              <a:t>Pistorello</a:t>
            </a:r>
            <a:r>
              <a:rPr lang="en-US" dirty="0" smtClean="0"/>
              <a:t> - </a:t>
            </a:r>
            <a:r>
              <a:rPr lang="en-US" dirty="0" smtClean="0">
                <a:hlinkClick r:id="rId5"/>
              </a:rPr>
              <a:t>jacqueline.pistorello@gmail.com</a:t>
            </a:r>
            <a:r>
              <a:rPr lang="en-US" dirty="0" smtClean="0"/>
              <a:t> </a:t>
            </a:r>
          </a:p>
          <a:p>
            <a:r>
              <a:rPr lang="fi-FI" dirty="0" smtClean="0"/>
              <a:t>Ashlyne Mullen – </a:t>
            </a:r>
            <a:r>
              <a:rPr lang="fi-FI" dirty="0" smtClean="0">
                <a:hlinkClick r:id="rId6"/>
              </a:rPr>
              <a:t>mullenre@kean.edu</a:t>
            </a:r>
            <a:r>
              <a:rPr lang="fi-FI" dirty="0" smtClean="0"/>
              <a:t> </a:t>
            </a:r>
            <a:endParaRPr lang="fi-FI" dirty="0"/>
          </a:p>
          <a:p>
            <a:r>
              <a:rPr lang="fi-FI" dirty="0"/>
              <a:t>Michael Femenella – </a:t>
            </a:r>
            <a:r>
              <a:rPr lang="fi-FI" dirty="0">
                <a:hlinkClick r:id="rId7"/>
              </a:rPr>
              <a:t>mfemenella@yahoo.com</a:t>
            </a:r>
            <a:r>
              <a:rPr lang="fi-FI" dirty="0"/>
              <a:t> </a:t>
            </a:r>
          </a:p>
          <a:p>
            <a:endParaRPr lang="fi-FI" dirty="0" smtClean="0"/>
          </a:p>
        </p:txBody>
      </p:sp>
      <p:sp>
        <p:nvSpPr>
          <p:cNvPr id="6" name="Title 5"/>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129778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58200" cy="5334000"/>
          </a:xfrm>
        </p:spPr>
        <p:txBody>
          <a:bodyPr>
            <a:normAutofit fontScale="70000" lnSpcReduction="20000"/>
          </a:bodyPr>
          <a:lstStyle/>
          <a:p>
            <a:pPr marL="0" indent="-457200">
              <a:buNone/>
            </a:pPr>
            <a:r>
              <a:rPr lang="en-US" dirty="0" err="1"/>
              <a:t>Biglan</a:t>
            </a:r>
            <a:r>
              <a:rPr lang="en-US" dirty="0"/>
              <a:t>, A. (2015). </a:t>
            </a:r>
            <a:r>
              <a:rPr lang="en-US" i="1" dirty="0"/>
              <a:t>The nurture effect: How the science of human behavior can improve our lives and our world. </a:t>
            </a:r>
            <a:r>
              <a:rPr lang="en-US" dirty="0"/>
              <a:t>Oakland, CA: New Harbinger. </a:t>
            </a:r>
            <a:endParaRPr lang="en-US" dirty="0" smtClean="0"/>
          </a:p>
          <a:p>
            <a:pPr marL="0" indent="-457200">
              <a:buNone/>
            </a:pPr>
            <a:endParaRPr lang="en-US" sz="300" dirty="0" smtClean="0"/>
          </a:p>
          <a:p>
            <a:pPr marL="0" indent="-457200">
              <a:buNone/>
            </a:pPr>
            <a:r>
              <a:rPr lang="en-US" dirty="0"/>
              <a:t>Block-Lerner, J., &amp; </a:t>
            </a:r>
            <a:r>
              <a:rPr lang="en-US" dirty="0" err="1"/>
              <a:t>Cardaciotto</a:t>
            </a:r>
            <a:r>
              <a:rPr lang="en-US" dirty="0"/>
              <a:t>, L. (Eds.; </a:t>
            </a:r>
            <a:r>
              <a:rPr lang="en-US" dirty="0" smtClean="0"/>
              <a:t>2016). </a:t>
            </a:r>
            <a:r>
              <a:rPr lang="en-US" dirty="0"/>
              <a:t>The mindfulness-informed educator: Building acceptance and psychological flexibility in higher education</a:t>
            </a:r>
            <a:r>
              <a:rPr lang="en-US" i="1" dirty="0"/>
              <a:t>.</a:t>
            </a:r>
            <a:r>
              <a:rPr lang="en-US" dirty="0"/>
              <a:t> New York: </a:t>
            </a:r>
            <a:r>
              <a:rPr lang="en-US" dirty="0" smtClean="0"/>
              <a:t>Routledge/Taylor </a:t>
            </a:r>
            <a:r>
              <a:rPr lang="en-US" dirty="0"/>
              <a:t>&amp; Francis Group. </a:t>
            </a:r>
            <a:endParaRPr lang="en-US" dirty="0" smtClean="0"/>
          </a:p>
          <a:p>
            <a:pPr marL="0" indent="-457200">
              <a:buNone/>
            </a:pPr>
            <a:endParaRPr lang="en-US" sz="300" dirty="0" smtClean="0"/>
          </a:p>
          <a:p>
            <a:pPr marL="0" indent="-457200">
              <a:buNone/>
            </a:pPr>
            <a:r>
              <a:rPr lang="en-US" dirty="0" err="1" smtClean="0"/>
              <a:t>Cardaciotto</a:t>
            </a:r>
            <a:r>
              <a:rPr lang="en-US" dirty="0" smtClean="0"/>
              <a:t>, L., Hill, L. G., </a:t>
            </a:r>
            <a:r>
              <a:rPr lang="en-US" dirty="0" err="1" smtClean="0"/>
              <a:t>Biglan</a:t>
            </a:r>
            <a:r>
              <a:rPr lang="en-US" dirty="0" smtClean="0"/>
              <a:t>, A., &amp; Block-Lerner, J. (2016). Applying prevention science to influence a cultural revolution in higher education. In Block-Lerner, J. &amp; </a:t>
            </a:r>
            <a:r>
              <a:rPr lang="en-US" dirty="0" err="1" smtClean="0"/>
              <a:t>Cardaciotto</a:t>
            </a:r>
            <a:r>
              <a:rPr lang="en-US" dirty="0" smtClean="0"/>
              <a:t>, L. The mindfulness-informed educator: Building acceptance and psychological flexibility in higher education. New York: Routledge/Taylor &amp; Francis Group.</a:t>
            </a:r>
          </a:p>
          <a:p>
            <a:pPr marL="0" indent="-457200">
              <a:buNone/>
            </a:pPr>
            <a:endParaRPr lang="en-US" sz="300" dirty="0" smtClean="0"/>
          </a:p>
          <a:p>
            <a:pPr marL="0" indent="-457200">
              <a:buNone/>
            </a:pPr>
            <a:r>
              <a:rPr lang="en-US" dirty="0"/>
              <a:t>Eisenberg, D., Downs, M. F., </a:t>
            </a:r>
            <a:r>
              <a:rPr lang="en-US" dirty="0" err="1"/>
              <a:t>Golberstein</a:t>
            </a:r>
            <a:r>
              <a:rPr lang="en-US" dirty="0"/>
              <a:t>, E., &amp; </a:t>
            </a:r>
            <a:r>
              <a:rPr lang="en-US" dirty="0" err="1"/>
              <a:t>Zivin</a:t>
            </a:r>
            <a:r>
              <a:rPr lang="en-US" dirty="0"/>
              <a:t>, K. (2009). Stigma and help seeking for mental health among college students. </a:t>
            </a:r>
            <a:r>
              <a:rPr lang="en-US" i="1" dirty="0"/>
              <a:t>Medical Care Research and Review, 66, </a:t>
            </a:r>
            <a:r>
              <a:rPr lang="en-US" dirty="0"/>
              <a:t>522-541. </a:t>
            </a:r>
            <a:r>
              <a:rPr lang="en-US" dirty="0" err="1"/>
              <a:t>doi</a:t>
            </a:r>
            <a:r>
              <a:rPr lang="en-US" dirty="0"/>
              <a:t>: 10.1177/1077558709335173 </a:t>
            </a:r>
            <a:endParaRPr lang="en-US" dirty="0" smtClean="0"/>
          </a:p>
          <a:p>
            <a:pPr marL="0" indent="-457200">
              <a:buNone/>
            </a:pPr>
            <a:endParaRPr lang="en-US" sz="300" dirty="0" smtClean="0"/>
          </a:p>
          <a:p>
            <a:pPr marL="0" indent="-457200">
              <a:buNone/>
            </a:pPr>
            <a:r>
              <a:rPr lang="en-US" dirty="0" smtClean="0"/>
              <a:t>Hayes</a:t>
            </a:r>
            <a:r>
              <a:rPr lang="en-US" dirty="0"/>
              <a:t>, S. C., </a:t>
            </a:r>
            <a:r>
              <a:rPr lang="en-US" dirty="0" err="1"/>
              <a:t>Luoma</a:t>
            </a:r>
            <a:r>
              <a:rPr lang="en-US" dirty="0"/>
              <a:t>, J. B., Bond, F. W., Masuda, A., &amp; Lillis, J. (2006). Acceptance and commitment therapy: Model, processes and outcomes. </a:t>
            </a:r>
            <a:r>
              <a:rPr lang="en-US" i="1" dirty="0" err="1"/>
              <a:t>Behaviour</a:t>
            </a:r>
            <a:r>
              <a:rPr lang="en-US" i="1" dirty="0"/>
              <a:t> Research and Therapy, 44</a:t>
            </a:r>
            <a:r>
              <a:rPr lang="en-US" dirty="0"/>
              <a:t>, 1-25. doi:10.1016/j.brat.2005.06.006 </a:t>
            </a:r>
            <a:endParaRPr lang="en-US" dirty="0" smtClean="0"/>
          </a:p>
          <a:p>
            <a:pPr marL="0" indent="-457200">
              <a:buNone/>
            </a:pPr>
            <a:endParaRPr lang="en-US" sz="300" dirty="0" smtClean="0"/>
          </a:p>
          <a:p>
            <a:pPr marL="0" indent="-457200">
              <a:buNone/>
            </a:pPr>
            <a:r>
              <a:rPr lang="en-US" dirty="0" err="1"/>
              <a:t>Pistorello</a:t>
            </a:r>
            <a:r>
              <a:rPr lang="en-US" dirty="0"/>
              <a:t> J. (Ed.). (2013). </a:t>
            </a:r>
            <a:r>
              <a:rPr lang="en-US" i="1" dirty="0"/>
              <a:t>Mindfulness and acceptance for counseling college students: Theory and practical applications for intervention, prevention, and outreach</a:t>
            </a:r>
            <a:r>
              <a:rPr lang="en-US" dirty="0"/>
              <a:t>. Oakland, CA: New Harbinger. </a:t>
            </a:r>
            <a:endParaRPr lang="en-US" dirty="0" smtClean="0"/>
          </a:p>
          <a:p>
            <a:endParaRPr lang="en-US" dirty="0" smtClean="0"/>
          </a:p>
          <a:p>
            <a:endParaRPr lang="en-US" dirty="0"/>
          </a:p>
        </p:txBody>
      </p:sp>
      <p:sp>
        <p:nvSpPr>
          <p:cNvPr id="3" name="Title 2"/>
          <p:cNvSpPr>
            <a:spLocks noGrp="1"/>
          </p:cNvSpPr>
          <p:nvPr>
            <p:ph type="title"/>
          </p:nvPr>
        </p:nvSpPr>
        <p:spPr>
          <a:xfrm>
            <a:off x="381000" y="76200"/>
            <a:ext cx="8229600" cy="1219200"/>
          </a:xfrm>
        </p:spPr>
        <p:txBody>
          <a:bodyPr/>
          <a:lstStyle/>
          <a:p>
            <a:r>
              <a:rPr lang="en-US" dirty="0" smtClean="0"/>
              <a:t>References</a:t>
            </a:r>
            <a:endParaRPr lang="en-US" dirty="0"/>
          </a:p>
        </p:txBody>
      </p:sp>
    </p:spTree>
    <p:extLst>
      <p:ext uri="{BB962C8B-B14F-4D97-AF65-F5344CB8AC3E}">
        <p14:creationId xmlns:p14="http://schemas.microsoft.com/office/powerpoint/2010/main" val="2791200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72000"/>
          </a:xfrm>
        </p:spPr>
        <p:txBody>
          <a:bodyPr>
            <a:normAutofit fontScale="32500" lnSpcReduction="20000"/>
          </a:bodyPr>
          <a:lstStyle/>
          <a:p>
            <a:pPr marL="0" indent="0">
              <a:buNone/>
            </a:pPr>
            <a:endParaRPr lang="en-US" sz="5100" b="1" dirty="0" smtClean="0"/>
          </a:p>
          <a:p>
            <a:pPr marL="0" indent="0">
              <a:buNone/>
            </a:pPr>
            <a:r>
              <a:rPr lang="en-US" sz="7400" b="1" dirty="0" smtClean="0"/>
              <a:t>Please don’t forget to scan out if you need CE credit.</a:t>
            </a:r>
          </a:p>
          <a:p>
            <a:pPr marL="0" indent="0" algn="ctr">
              <a:buNone/>
            </a:pPr>
            <a:endParaRPr lang="en-US" sz="7400" dirty="0"/>
          </a:p>
          <a:p>
            <a:pPr marL="0" indent="0">
              <a:buNone/>
            </a:pPr>
            <a:endParaRPr lang="en-US" sz="4000" b="1" dirty="0" smtClean="0"/>
          </a:p>
          <a:p>
            <a:pPr marL="0" indent="0">
              <a:buNone/>
            </a:pPr>
            <a:endParaRPr lang="en-US" sz="4000" b="1" dirty="0" smtClean="0"/>
          </a:p>
          <a:p>
            <a:pPr marL="0" indent="0">
              <a:buNone/>
            </a:pPr>
            <a:r>
              <a:rPr lang="en-US" sz="7400" b="1" i="1" dirty="0" smtClean="0"/>
              <a:t>What </a:t>
            </a:r>
            <a:r>
              <a:rPr lang="en-US" sz="7400" b="1" i="1" dirty="0"/>
              <a:t>did you think?....</a:t>
            </a:r>
            <a:endParaRPr lang="en-US" sz="7400" i="1" dirty="0"/>
          </a:p>
          <a:p>
            <a:pPr marL="0" indent="0">
              <a:buNone/>
            </a:pPr>
            <a:r>
              <a:rPr lang="en-US" sz="7400" dirty="0"/>
              <a:t/>
            </a:r>
            <a:br>
              <a:rPr lang="en-US" sz="7400" dirty="0"/>
            </a:br>
            <a:r>
              <a:rPr lang="en-US" sz="7400" b="1" dirty="0" smtClean="0"/>
              <a:t>Complete </a:t>
            </a:r>
            <a:r>
              <a:rPr lang="en-US" sz="7400" b="1" dirty="0"/>
              <a:t>the 3 question quickeval</a:t>
            </a:r>
            <a:endParaRPr lang="en-US" sz="7400" dirty="0"/>
          </a:p>
          <a:p>
            <a:pPr marL="0" indent="0">
              <a:buNone/>
            </a:pPr>
            <a:r>
              <a:rPr lang="en-US" sz="7400" b="1" dirty="0"/>
              <a:t>for this session at</a:t>
            </a:r>
            <a:endParaRPr lang="en-US" sz="7400" dirty="0"/>
          </a:p>
          <a:p>
            <a:pPr marL="0" indent="0">
              <a:buNone/>
            </a:pPr>
            <a:r>
              <a:rPr lang="en-US" sz="7400" dirty="0"/>
              <a:t>https://contextualscience.org/quickeval</a:t>
            </a:r>
          </a:p>
          <a:p>
            <a:endParaRPr lang="en-US" sz="7400" dirty="0" smtClean="0"/>
          </a:p>
          <a:p>
            <a:pPr marL="0" indent="0">
              <a:buNone/>
            </a:pPr>
            <a:r>
              <a:rPr lang="en-US" sz="7400" dirty="0" smtClean="0"/>
              <a:t>This presentation </a:t>
            </a:r>
            <a:r>
              <a:rPr lang="en-US" sz="7400" dirty="0"/>
              <a:t>was session </a:t>
            </a:r>
            <a:r>
              <a:rPr lang="en-US" sz="7400" dirty="0" smtClean="0"/>
              <a:t>#91</a:t>
            </a:r>
            <a:endParaRPr lang="en-US" sz="7400" dirty="0"/>
          </a:p>
          <a:p>
            <a:pPr marL="0" indent="0">
              <a:buNone/>
            </a:pPr>
            <a:r>
              <a:rPr lang="en-US" sz="4000" dirty="0"/>
              <a:t/>
            </a:r>
            <a:br>
              <a:rPr lang="en-US" sz="4000" dirty="0"/>
            </a:br>
            <a:endParaRPr lang="en-US" sz="4000" dirty="0"/>
          </a:p>
        </p:txBody>
      </p:sp>
      <p:sp>
        <p:nvSpPr>
          <p:cNvPr id="3" name="Title 2"/>
          <p:cNvSpPr>
            <a:spLocks noGrp="1"/>
          </p:cNvSpPr>
          <p:nvPr>
            <p:ph type="title"/>
          </p:nvPr>
        </p:nvSpPr>
        <p:spPr>
          <a:xfrm>
            <a:off x="511561" y="0"/>
            <a:ext cx="8229600" cy="1219200"/>
          </a:xfrm>
        </p:spPr>
        <p:txBody>
          <a:bodyPr/>
          <a:lstStyle/>
          <a:p>
            <a:pPr algn="ctr"/>
            <a:r>
              <a:rPr lang="en-US" dirty="0" smtClean="0"/>
              <a:t>Wrapping up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3272246"/>
            <a:ext cx="2089922" cy="3380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434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Introductions</a:t>
            </a:r>
          </a:p>
          <a:p>
            <a:r>
              <a:rPr lang="en-US" dirty="0" smtClean="0"/>
              <a:t>Background/context of work</a:t>
            </a:r>
          </a:p>
          <a:p>
            <a:r>
              <a:rPr lang="en-US" dirty="0" smtClean="0"/>
              <a:t>Scope of work</a:t>
            </a:r>
          </a:p>
          <a:p>
            <a:r>
              <a:rPr lang="en-US" dirty="0" smtClean="0"/>
              <a:t>Some nuts-and-bolts</a:t>
            </a:r>
          </a:p>
          <a:p>
            <a:r>
              <a:rPr lang="en-US" dirty="0" smtClean="0"/>
              <a:t>Discussion questions</a:t>
            </a:r>
          </a:p>
          <a:p>
            <a:r>
              <a:rPr lang="en-US" dirty="0" smtClean="0"/>
              <a:t>Discussion/audience Q&amp;A</a:t>
            </a:r>
          </a:p>
          <a:p>
            <a:endParaRPr lang="en-US" dirty="0" smtClean="0"/>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75768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sz="2800" dirty="0" smtClean="0"/>
              <a:t>Panelists</a:t>
            </a:r>
          </a:p>
          <a:p>
            <a:pPr lvl="1"/>
            <a:r>
              <a:rPr lang="en-US" dirty="0" smtClean="0"/>
              <a:t>Jennifer Block-Lerner, PhD (also co-chair)</a:t>
            </a:r>
          </a:p>
          <a:p>
            <a:pPr lvl="1"/>
            <a:r>
              <a:rPr lang="en-US" dirty="0" smtClean="0"/>
              <a:t>Donald R. Marks, </a:t>
            </a:r>
            <a:r>
              <a:rPr lang="en-US" dirty="0" err="1" smtClean="0"/>
              <a:t>PsyD</a:t>
            </a:r>
            <a:r>
              <a:rPr lang="en-US" dirty="0" smtClean="0"/>
              <a:t> (also co-chair)</a:t>
            </a:r>
          </a:p>
          <a:p>
            <a:pPr lvl="1"/>
            <a:r>
              <a:rPr lang="en-US" dirty="0" smtClean="0"/>
              <a:t>Jacqueline Pistorello, PhD</a:t>
            </a:r>
          </a:p>
          <a:p>
            <a:pPr lvl="1"/>
            <a:r>
              <a:rPr lang="en-US" dirty="0" err="1" smtClean="0"/>
              <a:t>Ashlyne</a:t>
            </a:r>
            <a:r>
              <a:rPr lang="en-US" dirty="0" smtClean="0"/>
              <a:t> Mullen, MS</a:t>
            </a:r>
          </a:p>
          <a:p>
            <a:endParaRPr lang="en-US" sz="2800" dirty="0"/>
          </a:p>
          <a:p>
            <a:r>
              <a:rPr lang="en-US" sz="2800" dirty="0" smtClean="0"/>
              <a:t>Discussant</a:t>
            </a:r>
          </a:p>
          <a:p>
            <a:pPr lvl="1"/>
            <a:r>
              <a:rPr lang="en-US" dirty="0" smtClean="0"/>
              <a:t>Michael </a:t>
            </a:r>
            <a:r>
              <a:rPr lang="en-US" dirty="0" err="1"/>
              <a:t>Femenella</a:t>
            </a:r>
            <a:r>
              <a:rPr lang="en-US" dirty="0"/>
              <a:t>, </a:t>
            </a:r>
            <a:r>
              <a:rPr lang="en-US" dirty="0" smtClean="0"/>
              <a:t>PhD</a:t>
            </a:r>
            <a:endParaRPr lang="en-US" dirty="0"/>
          </a:p>
        </p:txBody>
      </p:sp>
      <p:sp>
        <p:nvSpPr>
          <p:cNvPr id="2" name="Title 1"/>
          <p:cNvSpPr>
            <a:spLocks noGrp="1"/>
          </p:cNvSpPr>
          <p:nvPr>
            <p:ph type="title"/>
          </p:nvPr>
        </p:nvSpPr>
        <p:spPr/>
        <p:txBody>
          <a:bodyPr>
            <a:normAutofit/>
          </a:bodyPr>
          <a:lstStyle/>
          <a:p>
            <a:r>
              <a:rPr lang="en-US" dirty="0" smtClean="0"/>
              <a:t>Introductions: </a:t>
            </a:r>
            <a:r>
              <a:rPr lang="en-US" sz="2800" i="1" dirty="0" smtClean="0"/>
              <a:t>What launches our ships?</a:t>
            </a:r>
            <a:endParaRPr lang="en-US" sz="2800" i="1" dirty="0"/>
          </a:p>
        </p:txBody>
      </p:sp>
    </p:spTree>
    <p:extLst>
      <p:ext uri="{BB962C8B-B14F-4D97-AF65-F5344CB8AC3E}">
        <p14:creationId xmlns:p14="http://schemas.microsoft.com/office/powerpoint/2010/main" val="3644961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34000"/>
          </a:xfrm>
        </p:spPr>
        <p:txBody>
          <a:bodyPr>
            <a:normAutofit fontScale="77500" lnSpcReduction="20000"/>
          </a:bodyPr>
          <a:lstStyle/>
          <a:p>
            <a:r>
              <a:rPr lang="en-US" dirty="0" smtClean="0"/>
              <a:t>Jennifer Block-Lerner, PhD</a:t>
            </a:r>
          </a:p>
          <a:p>
            <a:pPr lvl="1"/>
            <a:r>
              <a:rPr lang="en-US" dirty="0" smtClean="0"/>
              <a:t>Receives royalties from Routledge/Taylor and Francis for a book co-edited on a topic similar to this presentation</a:t>
            </a:r>
          </a:p>
          <a:p>
            <a:pPr lvl="1"/>
            <a:r>
              <a:rPr lang="en-US" dirty="0" smtClean="0"/>
              <a:t>Faculty member at Kean University</a:t>
            </a:r>
          </a:p>
          <a:p>
            <a:pPr lvl="1"/>
            <a:r>
              <a:rPr lang="en-US" dirty="0" smtClean="0"/>
              <a:t>Employed in private practice</a:t>
            </a:r>
          </a:p>
          <a:p>
            <a:r>
              <a:rPr lang="en-US" dirty="0" smtClean="0"/>
              <a:t>Donald R. Marks, PsyD</a:t>
            </a:r>
          </a:p>
          <a:p>
            <a:pPr lvl="1"/>
            <a:r>
              <a:rPr lang="en-US" dirty="0"/>
              <a:t>Faculty member at Kean University</a:t>
            </a:r>
          </a:p>
          <a:p>
            <a:pPr lvl="1"/>
            <a:r>
              <a:rPr lang="en-US" dirty="0"/>
              <a:t>Employed in private </a:t>
            </a:r>
            <a:r>
              <a:rPr lang="en-US" dirty="0" smtClean="0"/>
              <a:t>practice</a:t>
            </a:r>
          </a:p>
          <a:p>
            <a:r>
              <a:rPr lang="en-US" dirty="0" smtClean="0"/>
              <a:t>Jacqueline Pistorello, PhD</a:t>
            </a:r>
          </a:p>
          <a:p>
            <a:pPr lvl="1"/>
            <a:r>
              <a:rPr lang="en-US" dirty="0"/>
              <a:t>Receives royalties from </a:t>
            </a:r>
            <a:r>
              <a:rPr lang="en-US" dirty="0" smtClean="0"/>
              <a:t>New Harbinger Publications, Inc. </a:t>
            </a:r>
            <a:r>
              <a:rPr lang="en-US" dirty="0"/>
              <a:t>for </a:t>
            </a:r>
            <a:r>
              <a:rPr lang="en-US" dirty="0" smtClean="0"/>
              <a:t>an edited </a:t>
            </a:r>
            <a:r>
              <a:rPr lang="en-US" dirty="0"/>
              <a:t>book </a:t>
            </a:r>
            <a:r>
              <a:rPr lang="en-US" dirty="0" smtClean="0"/>
              <a:t>on </a:t>
            </a:r>
            <a:r>
              <a:rPr lang="en-US" dirty="0"/>
              <a:t>a topic </a:t>
            </a:r>
            <a:r>
              <a:rPr lang="en-US" dirty="0" smtClean="0"/>
              <a:t>similar </a:t>
            </a:r>
            <a:r>
              <a:rPr lang="en-US" dirty="0"/>
              <a:t>to this </a:t>
            </a:r>
            <a:r>
              <a:rPr lang="en-US" dirty="0" smtClean="0"/>
              <a:t>presentation</a:t>
            </a:r>
          </a:p>
          <a:p>
            <a:pPr lvl="1"/>
            <a:r>
              <a:rPr lang="en-US" dirty="0" smtClean="0"/>
              <a:t>Research funded by grants from the National Institute of Mental Health (</a:t>
            </a:r>
            <a:r>
              <a:rPr lang="en-US" dirty="0"/>
              <a:t>R01 </a:t>
            </a:r>
            <a:r>
              <a:rPr lang="en-US" dirty="0" smtClean="0"/>
              <a:t>MH083740) </a:t>
            </a:r>
            <a:r>
              <a:rPr lang="en-US" dirty="0"/>
              <a:t>and </a:t>
            </a:r>
            <a:r>
              <a:rPr lang="en-US" dirty="0" smtClean="0"/>
              <a:t>the </a:t>
            </a:r>
            <a:r>
              <a:rPr lang="en-US" dirty="0"/>
              <a:t>National Center for Complementary &amp; Integrative Health </a:t>
            </a:r>
            <a:r>
              <a:rPr lang="en-US" dirty="0" smtClean="0"/>
              <a:t>(R44AT006952)</a:t>
            </a:r>
          </a:p>
          <a:p>
            <a:r>
              <a:rPr lang="en-US" dirty="0" err="1" smtClean="0"/>
              <a:t>Ashlyne</a:t>
            </a:r>
            <a:r>
              <a:rPr lang="en-US" dirty="0" smtClean="0"/>
              <a:t> Mullen, MS</a:t>
            </a:r>
          </a:p>
          <a:p>
            <a:pPr lvl="1"/>
            <a:r>
              <a:rPr lang="en-US" dirty="0" smtClean="0"/>
              <a:t>Has not received any commercial support related to this presentation or the work presented in this presentation</a:t>
            </a:r>
            <a:endParaRPr lang="en-US" dirty="0"/>
          </a:p>
          <a:p>
            <a:r>
              <a:rPr lang="en-US" dirty="0"/>
              <a:t>Michael </a:t>
            </a:r>
            <a:r>
              <a:rPr lang="en-US" dirty="0" err="1"/>
              <a:t>Femenella</a:t>
            </a:r>
            <a:r>
              <a:rPr lang="en-US" dirty="0"/>
              <a:t>, PhD</a:t>
            </a:r>
          </a:p>
          <a:p>
            <a:pPr lvl="1"/>
            <a:r>
              <a:rPr lang="en-US" dirty="0"/>
              <a:t>Employed in private practice</a:t>
            </a:r>
          </a:p>
          <a:p>
            <a:pPr lvl="1"/>
            <a:endParaRPr lang="en-US" dirty="0" smtClean="0"/>
          </a:p>
          <a:p>
            <a:endParaRPr lang="en-US" dirty="0"/>
          </a:p>
          <a:p>
            <a:pPr lvl="1"/>
            <a:endParaRPr lang="en-US" dirty="0" smtClean="0"/>
          </a:p>
          <a:p>
            <a:pPr lvl="1"/>
            <a:endParaRPr lang="en-US" dirty="0"/>
          </a:p>
        </p:txBody>
      </p:sp>
      <p:sp>
        <p:nvSpPr>
          <p:cNvPr id="3" name="Title 2"/>
          <p:cNvSpPr>
            <a:spLocks noGrp="1"/>
          </p:cNvSpPr>
          <p:nvPr>
            <p:ph type="title"/>
          </p:nvPr>
        </p:nvSpPr>
        <p:spPr>
          <a:xfrm>
            <a:off x="457200" y="152402"/>
            <a:ext cx="8229600" cy="855617"/>
          </a:xfrm>
        </p:spPr>
        <p:txBody>
          <a:bodyPr/>
          <a:lstStyle/>
          <a:p>
            <a:pPr algn="ctr"/>
            <a:r>
              <a:rPr lang="en-US" dirty="0" smtClean="0"/>
              <a:t>Disclosures</a:t>
            </a:r>
            <a:endParaRPr lang="en-US" dirty="0"/>
          </a:p>
        </p:txBody>
      </p:sp>
    </p:spTree>
    <p:extLst>
      <p:ext uri="{BB962C8B-B14F-4D97-AF65-F5344CB8AC3E}">
        <p14:creationId xmlns:p14="http://schemas.microsoft.com/office/powerpoint/2010/main" val="2995255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352800"/>
            <a:ext cx="7924800" cy="1371600"/>
          </a:xfrm>
        </p:spPr>
        <p:txBody>
          <a:bodyPr/>
          <a:lstStyle/>
          <a:p>
            <a:r>
              <a:rPr lang="en-US" sz="3200" i="1" dirty="0" smtClean="0"/>
              <a:t>College represents the only time in many people’s lives when a single setting encompasses their main activities, social networks, and a range of supportive services and organizations </a:t>
            </a:r>
            <a:r>
              <a:rPr lang="en-US" sz="2400" dirty="0" smtClean="0"/>
              <a:t>(Eisenberg et al., 2009, p. 1).</a:t>
            </a:r>
            <a:endParaRPr lang="en-US" sz="2400" i="1" dirty="0"/>
          </a:p>
        </p:txBody>
      </p:sp>
    </p:spTree>
    <p:extLst>
      <p:ext uri="{BB962C8B-B14F-4D97-AF65-F5344CB8AC3E}">
        <p14:creationId xmlns:p14="http://schemas.microsoft.com/office/powerpoint/2010/main" val="2229500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72000"/>
          </a:xfrm>
        </p:spPr>
        <p:txBody>
          <a:bodyPr>
            <a:normAutofit fontScale="85000" lnSpcReduction="20000"/>
          </a:bodyPr>
          <a:lstStyle/>
          <a:p>
            <a:r>
              <a:rPr lang="en-US" dirty="0" smtClean="0"/>
              <a:t>Undergraduates face a host of psychological/behavioral difficulties, including high levels of anxiety and depression, substantial substance use, and academic challenges  (see Block-Lerner and Cardaciotto [2016</a:t>
            </a:r>
            <a:r>
              <a:rPr lang="en-US" dirty="0"/>
              <a:t>]</a:t>
            </a:r>
            <a:r>
              <a:rPr lang="en-US" dirty="0" smtClean="0"/>
              <a:t>; Pistorello et al. [2013] for reviews)</a:t>
            </a:r>
          </a:p>
          <a:p>
            <a:endParaRPr lang="en-US" sz="1500" dirty="0" smtClean="0"/>
          </a:p>
          <a:p>
            <a:r>
              <a:rPr lang="en-US" dirty="0" smtClean="0"/>
              <a:t>Economically at-risk and first generation students often face even greater challenges as they attempt to navigate their academic journeys:</a:t>
            </a:r>
          </a:p>
          <a:p>
            <a:pPr lvl="1"/>
            <a:r>
              <a:rPr lang="en-US" dirty="0" smtClean="0"/>
              <a:t>Holding relatively high levels of work and family responsibilities</a:t>
            </a:r>
          </a:p>
          <a:p>
            <a:pPr lvl="1"/>
            <a:r>
              <a:rPr lang="en-US" dirty="0" smtClean="0"/>
              <a:t>Living with consequences of poverty and chronic economic distress (including higher rates of childhood maltreatment, lack of support networks)</a:t>
            </a:r>
          </a:p>
          <a:p>
            <a:endParaRPr lang="en-US" sz="1700" dirty="0" smtClean="0"/>
          </a:p>
          <a:p>
            <a:r>
              <a:rPr lang="en-US" dirty="0" smtClean="0"/>
              <a:t>College student athletes also face additional unique challenges as they juggle many significant time commitments and face pressure and often narrow definitions of success</a:t>
            </a:r>
            <a:endParaRPr lang="en-US" dirty="0"/>
          </a:p>
        </p:txBody>
      </p:sp>
      <p:sp>
        <p:nvSpPr>
          <p:cNvPr id="2" name="Title 1"/>
          <p:cNvSpPr>
            <a:spLocks noGrp="1"/>
          </p:cNvSpPr>
          <p:nvPr>
            <p:ph type="title"/>
          </p:nvPr>
        </p:nvSpPr>
        <p:spPr>
          <a:xfrm>
            <a:off x="533400" y="-152400"/>
            <a:ext cx="8229600" cy="1219200"/>
          </a:xfrm>
        </p:spPr>
        <p:txBody>
          <a:bodyPr>
            <a:normAutofit/>
          </a:bodyPr>
          <a:lstStyle/>
          <a:p>
            <a:pPr algn="ctr"/>
            <a:r>
              <a:rPr lang="en-US" sz="3600" dirty="0" smtClean="0"/>
              <a:t>Challenges facing undergraduate students</a:t>
            </a:r>
            <a:endParaRPr lang="en-US" sz="3600" dirty="0"/>
          </a:p>
        </p:txBody>
      </p:sp>
    </p:spTree>
    <p:extLst>
      <p:ext uri="{BB962C8B-B14F-4D97-AF65-F5344CB8AC3E}">
        <p14:creationId xmlns:p14="http://schemas.microsoft.com/office/powerpoint/2010/main" val="194808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9"/>
            <a:ext cx="8229600" cy="4525963"/>
          </a:xfrm>
        </p:spPr>
        <p:txBody>
          <a:bodyPr>
            <a:normAutofit/>
          </a:bodyPr>
          <a:lstStyle/>
          <a:p>
            <a:r>
              <a:rPr lang="en-US" sz="2400" dirty="0"/>
              <a:t>The </a:t>
            </a:r>
            <a:r>
              <a:rPr lang="en-US" sz="2400" dirty="0" smtClean="0"/>
              <a:t>psychological flexibility model (e.g., Hayes et al., 2006) explicitly </a:t>
            </a:r>
            <a:r>
              <a:rPr lang="en-US" sz="2400" dirty="0"/>
              <a:t>addresses the relevance of difficult experiences, including feelings of inadequacy and fears of </a:t>
            </a:r>
            <a:r>
              <a:rPr lang="en-US" sz="2400" dirty="0" smtClean="0"/>
              <a:t>failure, </a:t>
            </a:r>
            <a:r>
              <a:rPr lang="en-US" sz="2400" dirty="0"/>
              <a:t>as normative aspects of the human learning </a:t>
            </a:r>
            <a:r>
              <a:rPr lang="en-US" sz="2400" dirty="0" smtClean="0"/>
              <a:t>process</a:t>
            </a:r>
          </a:p>
          <a:p>
            <a:pPr marL="0" indent="0">
              <a:buNone/>
            </a:pPr>
            <a:endParaRPr lang="en-US" sz="1200" dirty="0" smtClean="0"/>
          </a:p>
          <a:p>
            <a:r>
              <a:rPr lang="en-US" sz="2400" dirty="0" smtClean="0"/>
              <a:t>In </a:t>
            </a:r>
            <a:r>
              <a:rPr lang="en-US" sz="2400" dirty="0"/>
              <a:t>this context, </a:t>
            </a:r>
            <a:r>
              <a:rPr lang="en-US" sz="2400" dirty="0" smtClean="0"/>
              <a:t>students </a:t>
            </a:r>
            <a:r>
              <a:rPr lang="en-US" sz="2400" dirty="0"/>
              <a:t>can explore willingness to feel afraid or inadequate in the service of their larger motivations for participating in the academic community and obtaining an academic </a:t>
            </a:r>
            <a:r>
              <a:rPr lang="en-US" sz="2400" dirty="0" smtClean="0"/>
              <a:t>degree</a:t>
            </a:r>
            <a:endParaRPr lang="en-US" sz="2400" dirty="0" smtClean="0">
              <a:effectLst/>
            </a:endParaRPr>
          </a:p>
          <a:p>
            <a:endParaRPr lang="en-US" dirty="0"/>
          </a:p>
        </p:txBody>
      </p:sp>
      <p:sp>
        <p:nvSpPr>
          <p:cNvPr id="2" name="Title 1"/>
          <p:cNvSpPr>
            <a:spLocks noGrp="1"/>
          </p:cNvSpPr>
          <p:nvPr>
            <p:ph type="title"/>
          </p:nvPr>
        </p:nvSpPr>
        <p:spPr>
          <a:xfrm>
            <a:off x="457200" y="304800"/>
            <a:ext cx="8229600" cy="1219200"/>
          </a:xfrm>
        </p:spPr>
        <p:txBody>
          <a:bodyPr>
            <a:noAutofit/>
          </a:bodyPr>
          <a:lstStyle/>
          <a:p>
            <a:pPr algn="ctr"/>
            <a:r>
              <a:rPr lang="en-US" sz="3600" dirty="0" smtClean="0"/>
              <a:t>Relevance of the </a:t>
            </a:r>
            <a:br>
              <a:rPr lang="en-US" sz="3600" dirty="0" smtClean="0"/>
            </a:br>
            <a:r>
              <a:rPr lang="en-US" sz="3600" dirty="0" smtClean="0"/>
              <a:t>psychological flexibility model</a:t>
            </a:r>
            <a:endParaRPr lang="en-US" sz="3600" dirty="0"/>
          </a:p>
        </p:txBody>
      </p:sp>
    </p:spTree>
    <p:extLst>
      <p:ext uri="{BB962C8B-B14F-4D97-AF65-F5344CB8AC3E}">
        <p14:creationId xmlns:p14="http://schemas.microsoft.com/office/powerpoint/2010/main" val="154698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fontScale="92500" lnSpcReduction="20000"/>
          </a:bodyPr>
          <a:lstStyle/>
          <a:p>
            <a:r>
              <a:rPr lang="en-US" dirty="0"/>
              <a:t>M</a:t>
            </a:r>
            <a:r>
              <a:rPr lang="en-US" dirty="0" smtClean="0"/>
              <a:t>any ways to build nurturing communities (</a:t>
            </a:r>
            <a:r>
              <a:rPr lang="en-US" dirty="0" err="1" smtClean="0"/>
              <a:t>Biglan</a:t>
            </a:r>
            <a:r>
              <a:rPr lang="en-US" dirty="0" smtClean="0"/>
              <a:t>, 2015), promoting collaboration and connectedness on and off campus </a:t>
            </a:r>
            <a:r>
              <a:rPr lang="en-US" sz="2200" dirty="0" smtClean="0"/>
              <a:t>(also see </a:t>
            </a:r>
            <a:r>
              <a:rPr lang="en-US" sz="2200" dirty="0" err="1" smtClean="0"/>
              <a:t>Cardaciotto</a:t>
            </a:r>
            <a:r>
              <a:rPr lang="en-US" sz="2200" dirty="0" smtClean="0"/>
              <a:t> et al., 2016; </a:t>
            </a:r>
            <a:r>
              <a:rPr lang="en-US" sz="2200" dirty="0" err="1" smtClean="0"/>
              <a:t>Pistorello</a:t>
            </a:r>
            <a:r>
              <a:rPr lang="en-US" sz="2200" dirty="0" smtClean="0"/>
              <a:t>, 2013)</a:t>
            </a:r>
          </a:p>
          <a:p>
            <a:pPr lvl="1"/>
            <a:r>
              <a:rPr lang="en-US" dirty="0" smtClean="0"/>
              <a:t>Create opportunities for collaboration between faculty and students (i.e., welcome students to academic community)</a:t>
            </a:r>
          </a:p>
          <a:p>
            <a:pPr lvl="1"/>
            <a:r>
              <a:rPr lang="en-US" dirty="0" smtClean="0"/>
              <a:t>Model committed action and engagement in “what matters” (i.e., what is education for?)</a:t>
            </a:r>
          </a:p>
          <a:p>
            <a:pPr lvl="1"/>
            <a:r>
              <a:rPr lang="en-US" dirty="0" smtClean="0"/>
              <a:t>Minimize coercive assignments and emphasize common experiences with difficult material or unfamiliar situations (i.e., “We’re all in the same soup.”)</a:t>
            </a:r>
            <a:r>
              <a:rPr lang="en-US" dirty="0"/>
              <a:t> </a:t>
            </a:r>
            <a:endParaRPr lang="en-US" dirty="0" smtClean="0"/>
          </a:p>
          <a:p>
            <a:pPr lvl="1"/>
            <a:r>
              <a:rPr lang="en-US" dirty="0" smtClean="0"/>
              <a:t>Develop course tasks promoting active participation in the local community or university (e.g., mentoring or coaching others; volunteering, hosting a public debate)</a:t>
            </a:r>
          </a:p>
          <a:p>
            <a:pPr lvl="1"/>
            <a:r>
              <a:rPr lang="en-US" dirty="0" smtClean="0"/>
              <a:t>Highlight </a:t>
            </a:r>
            <a:r>
              <a:rPr lang="en-US" dirty="0"/>
              <a:t>opportunities for participation in the larger academic community (e.g., noting events on campus, planning special events or activities)</a:t>
            </a:r>
          </a:p>
          <a:p>
            <a:pPr lvl="1"/>
            <a:endParaRPr lang="en-US" dirty="0"/>
          </a:p>
        </p:txBody>
      </p:sp>
      <p:sp>
        <p:nvSpPr>
          <p:cNvPr id="2" name="Title 1"/>
          <p:cNvSpPr>
            <a:spLocks noGrp="1"/>
          </p:cNvSpPr>
          <p:nvPr>
            <p:ph type="title"/>
          </p:nvPr>
        </p:nvSpPr>
        <p:spPr>
          <a:xfrm>
            <a:off x="457200" y="0"/>
            <a:ext cx="8229600" cy="1219200"/>
          </a:xfrm>
        </p:spPr>
        <p:txBody>
          <a:bodyPr/>
          <a:lstStyle/>
          <a:p>
            <a:pPr algn="ctr"/>
            <a:r>
              <a:rPr lang="en-US" dirty="0" smtClean="0"/>
              <a:t>Cultivating nurturing communities</a:t>
            </a:r>
            <a:endParaRPr lang="en-US" dirty="0"/>
          </a:p>
        </p:txBody>
      </p:sp>
    </p:spTree>
    <p:extLst>
      <p:ext uri="{BB962C8B-B14F-4D97-AF65-F5344CB8AC3E}">
        <p14:creationId xmlns:p14="http://schemas.microsoft.com/office/powerpoint/2010/main" val="3759066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1565</TotalTime>
  <Words>1948</Words>
  <Application>Microsoft Office PowerPoint</Application>
  <PresentationFormat>On-screen Show (4:3)</PresentationFormat>
  <Paragraphs>226</Paragraphs>
  <Slides>29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ＭＳ Ｐゴシック</vt:lpstr>
      <vt:lpstr>Arial</vt:lpstr>
      <vt:lpstr>Bangla MN</vt:lpstr>
      <vt:lpstr>Calibri</vt:lpstr>
      <vt:lpstr>Calibri Light</vt:lpstr>
      <vt:lpstr>Constantia</vt:lpstr>
      <vt:lpstr>Wingdings 2</vt:lpstr>
      <vt:lpstr>Paper</vt:lpstr>
      <vt:lpstr>Office Theme</vt:lpstr>
      <vt:lpstr>1_Office Theme</vt:lpstr>
      <vt:lpstr>Nurturing Communities in Higher Education: Helping At-Risk Undergraduate Students "Show Up and Do What Matters”</vt:lpstr>
      <vt:lpstr>Need CE credit for this session?</vt:lpstr>
      <vt:lpstr>Overview</vt:lpstr>
      <vt:lpstr>Introductions: What launches our ships?</vt:lpstr>
      <vt:lpstr>Disclosures</vt:lpstr>
      <vt:lpstr>College represents the only time in many people’s lives when a single setting encompasses their main activities, social networks, and a range of supportive services and organizations (Eisenberg et al., 2009, p. 1).</vt:lpstr>
      <vt:lpstr>Challenges facing undergraduate students</vt:lpstr>
      <vt:lpstr>Relevance of the  psychological flexibility model</vt:lpstr>
      <vt:lpstr>Cultivating nurturing communities</vt:lpstr>
      <vt:lpstr>Some benefits of nurturing communities</vt:lpstr>
      <vt:lpstr>Essence of Showing Up and Doing What Matters</vt:lpstr>
      <vt:lpstr>Scope of work at Kean</vt:lpstr>
      <vt:lpstr>Showing Up and Doing What Matters</vt:lpstr>
      <vt:lpstr>Showing Up and Doing What Matters (cont.)</vt:lpstr>
      <vt:lpstr> Nurturing Communities in Higher Education    Jacqueline Pistorello, Ph.D. University of Nevada, Reno (UNR) Counseling Services </vt:lpstr>
      <vt:lpstr> Scope of work at UNR</vt:lpstr>
      <vt:lpstr>More Distressed Students  Liked  ACT Class Better</vt:lpstr>
      <vt:lpstr>ACT on College Life:  A Guided Self-Help Program for College Counseling Centers</vt:lpstr>
      <vt:lpstr>PowerPoint Presentation</vt:lpstr>
      <vt:lpstr>PowerPoint Presentation</vt:lpstr>
      <vt:lpstr>PowerPoint Presentation</vt:lpstr>
      <vt:lpstr>Student Support Network (SSN)</vt:lpstr>
      <vt:lpstr>Other Examples </vt:lpstr>
      <vt:lpstr>PowerPoint Presentation</vt:lpstr>
      <vt:lpstr>Discussion questions</vt:lpstr>
      <vt:lpstr>Discussion/Audience Questions</vt:lpstr>
      <vt:lpstr>Contact information</vt:lpstr>
      <vt:lpstr>References</vt:lpstr>
      <vt:lpstr>Wrapping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Nurturing Communities in Higher Education: Helping At-Risk Undergraduate Students "Show Up and Do What Matters”</dc:title>
  <dc:creator>Jennifer Lerner</dc:creator>
  <cp:lastModifiedBy>Donald Marks</cp:lastModifiedBy>
  <cp:revision>74</cp:revision>
  <dcterms:created xsi:type="dcterms:W3CDTF">2016-06-02T16:01:39Z</dcterms:created>
  <dcterms:modified xsi:type="dcterms:W3CDTF">2016-06-20T18:29:12Z</dcterms:modified>
</cp:coreProperties>
</file>